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2" r:id="rId1"/>
  </p:sldMasterIdLst>
  <p:notesMasterIdLst>
    <p:notesMasterId r:id="rId55"/>
  </p:notesMasterIdLst>
  <p:handoutMasterIdLst>
    <p:handoutMasterId r:id="rId56"/>
  </p:handoutMasterIdLst>
  <p:sldIdLst>
    <p:sldId id="256" r:id="rId2"/>
    <p:sldId id="683" r:id="rId3"/>
    <p:sldId id="676" r:id="rId4"/>
    <p:sldId id="677" r:id="rId5"/>
    <p:sldId id="678" r:id="rId6"/>
    <p:sldId id="679" r:id="rId7"/>
    <p:sldId id="680" r:id="rId8"/>
    <p:sldId id="726" r:id="rId9"/>
    <p:sldId id="681" r:id="rId10"/>
    <p:sldId id="728" r:id="rId11"/>
    <p:sldId id="729" r:id="rId12"/>
    <p:sldId id="560" r:id="rId13"/>
    <p:sldId id="603" r:id="rId14"/>
    <p:sldId id="565" r:id="rId15"/>
    <p:sldId id="697" r:id="rId16"/>
    <p:sldId id="698" r:id="rId17"/>
    <p:sldId id="699" r:id="rId18"/>
    <p:sldId id="700" r:id="rId19"/>
    <p:sldId id="562" r:id="rId20"/>
    <p:sldId id="664" r:id="rId21"/>
    <p:sldId id="716" r:id="rId22"/>
    <p:sldId id="717" r:id="rId23"/>
    <p:sldId id="718" r:id="rId24"/>
    <p:sldId id="719" r:id="rId25"/>
    <p:sldId id="720" r:id="rId26"/>
    <p:sldId id="721" r:id="rId27"/>
    <p:sldId id="722" r:id="rId28"/>
    <p:sldId id="640" r:id="rId29"/>
    <p:sldId id="723" r:id="rId30"/>
    <p:sldId id="658" r:id="rId31"/>
    <p:sldId id="684" r:id="rId32"/>
    <p:sldId id="674" r:id="rId33"/>
    <p:sldId id="695" r:id="rId34"/>
    <p:sldId id="675" r:id="rId35"/>
    <p:sldId id="691" r:id="rId36"/>
    <p:sldId id="617" r:id="rId37"/>
    <p:sldId id="618" r:id="rId38"/>
    <p:sldId id="619" r:id="rId39"/>
    <p:sldId id="620" r:id="rId40"/>
    <p:sldId id="621" r:id="rId41"/>
    <p:sldId id="622" r:id="rId42"/>
    <p:sldId id="644" r:id="rId43"/>
    <p:sldId id="627" r:id="rId44"/>
    <p:sldId id="628" r:id="rId45"/>
    <p:sldId id="629" r:id="rId46"/>
    <p:sldId id="630" r:id="rId47"/>
    <p:sldId id="631" r:id="rId48"/>
    <p:sldId id="632" r:id="rId49"/>
    <p:sldId id="633" r:id="rId50"/>
    <p:sldId id="635" r:id="rId51"/>
    <p:sldId id="725" r:id="rId52"/>
    <p:sldId id="467" r:id="rId53"/>
    <p:sldId id="730" r:id="rId54"/>
  </p:sldIdLst>
  <p:sldSz cx="10287000" cy="6858000" type="35mm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00"/>
    <a:srgbClr val="008000"/>
    <a:srgbClr val="9900FF"/>
    <a:srgbClr val="FF0000"/>
    <a:srgbClr val="6600CC"/>
    <a:srgbClr val="FFFF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9492" autoAdjust="0"/>
  </p:normalViewPr>
  <p:slideViewPr>
    <p:cSldViewPr>
      <p:cViewPr varScale="1">
        <p:scale>
          <a:sx n="88" d="100"/>
          <a:sy n="88" d="100"/>
        </p:scale>
        <p:origin x="90" y="52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49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YDOCS2013\BB-eggs-SF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BB-eggs-SF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YDOCS2013\Tp-1004-0613_SF_Mite_2nd-11-Oct-1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% Egg Mortality at 77</a:t>
            </a:r>
            <a:r>
              <a:rPr lang="en-US" sz="2400" baseline="30000" dirty="0"/>
              <a:t>o</a:t>
            </a:r>
            <a:r>
              <a:rPr lang="en-US" sz="2400" baseline="0" dirty="0"/>
              <a:t>F</a:t>
            </a:r>
            <a:endParaRPr lang="en-US" sz="2400" dirty="0"/>
          </a:p>
        </c:rich>
      </c:tx>
      <c:layout>
        <c:manualLayout>
          <c:xMode val="edge"/>
          <c:yMode val="edge"/>
          <c:x val="0.29649382922879319"/>
          <c:y val="4.76190476190476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40229658792651"/>
          <c:y val="0.16942147856517933"/>
          <c:w val="0.80409514435695539"/>
          <c:h val="0.61767752989209679"/>
        </c:manualLayout>
      </c:layout>
      <c:scatterChart>
        <c:scatterStyle val="lineMarker"/>
        <c:varyColors val="0"/>
        <c:ser>
          <c:idx val="0"/>
          <c:order val="0"/>
          <c:tx>
            <c:strRef>
              <c:f>'25-C Mort'!$B$1</c:f>
              <c:strCache>
                <c:ptCount val="1"/>
                <c:pt idx="0">
                  <c:v>% Mortality</c:v>
                </c:pt>
              </c:strCache>
            </c:strRef>
          </c:tx>
          <c:spPr>
            <a:ln w="28575">
              <a:noFill/>
            </a:ln>
          </c:spPr>
          <c:xVal>
            <c:numRef>
              <c:f>'25-C Mort'!$A$2:$A$25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42.91</c:v>
                </c:pt>
                <c:pt idx="5">
                  <c:v>29.86</c:v>
                </c:pt>
                <c:pt idx="6">
                  <c:v>33.24</c:v>
                </c:pt>
                <c:pt idx="7">
                  <c:v>31.35</c:v>
                </c:pt>
                <c:pt idx="8">
                  <c:v>46.339999999999996</c:v>
                </c:pt>
                <c:pt idx="9">
                  <c:v>42.48</c:v>
                </c:pt>
                <c:pt idx="10">
                  <c:v>45.309999999999995</c:v>
                </c:pt>
                <c:pt idx="11">
                  <c:v>39.730000000000011</c:v>
                </c:pt>
                <c:pt idx="12">
                  <c:v>64.739999999999995</c:v>
                </c:pt>
                <c:pt idx="13">
                  <c:v>63.03</c:v>
                </c:pt>
                <c:pt idx="14">
                  <c:v>54.160000000000011</c:v>
                </c:pt>
                <c:pt idx="15">
                  <c:v>54.660000000000011</c:v>
                </c:pt>
                <c:pt idx="16">
                  <c:v>66.739999999999995</c:v>
                </c:pt>
                <c:pt idx="17">
                  <c:v>74.669999999999987</c:v>
                </c:pt>
                <c:pt idx="18">
                  <c:v>65.5</c:v>
                </c:pt>
                <c:pt idx="19">
                  <c:v>65.3</c:v>
                </c:pt>
                <c:pt idx="20">
                  <c:v>84.710000000000022</c:v>
                </c:pt>
                <c:pt idx="21">
                  <c:v>89.05</c:v>
                </c:pt>
                <c:pt idx="22">
                  <c:v>80.349999999999994</c:v>
                </c:pt>
                <c:pt idx="23">
                  <c:v>83.56</c:v>
                </c:pt>
              </c:numCache>
            </c:numRef>
          </c:xVal>
          <c:yVal>
            <c:numRef>
              <c:f>'25-C Mort'!$B$2:$B$25</c:f>
              <c:numCache>
                <c:formatCode>General</c:formatCode>
                <c:ptCount val="24"/>
                <c:pt idx="0">
                  <c:v>6.7</c:v>
                </c:pt>
                <c:pt idx="1">
                  <c:v>0</c:v>
                </c:pt>
                <c:pt idx="2">
                  <c:v>3</c:v>
                </c:pt>
                <c:pt idx="3">
                  <c:v>3.4</c:v>
                </c:pt>
                <c:pt idx="4">
                  <c:v>87.3</c:v>
                </c:pt>
                <c:pt idx="5">
                  <c:v>56.8</c:v>
                </c:pt>
                <c:pt idx="6">
                  <c:v>54.1</c:v>
                </c:pt>
                <c:pt idx="7">
                  <c:v>44.4</c:v>
                </c:pt>
                <c:pt idx="8">
                  <c:v>85.7</c:v>
                </c:pt>
                <c:pt idx="9">
                  <c:v>65.7</c:v>
                </c:pt>
                <c:pt idx="10">
                  <c:v>71</c:v>
                </c:pt>
                <c:pt idx="11">
                  <c:v>83.3</c:v>
                </c:pt>
                <c:pt idx="12">
                  <c:v>100</c:v>
                </c:pt>
                <c:pt idx="13">
                  <c:v>95.3</c:v>
                </c:pt>
                <c:pt idx="14">
                  <c:v>94.3</c:v>
                </c:pt>
                <c:pt idx="15">
                  <c:v>97.4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97.5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E7-442F-9523-220796D63A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851456"/>
        <c:axId val="73852032"/>
      </c:scatterChart>
      <c:valAx>
        <c:axId val="73851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CTP in g-h/m3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73852032"/>
        <c:crosses val="autoZero"/>
        <c:crossBetween val="midCat"/>
      </c:valAx>
      <c:valAx>
        <c:axId val="73852032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en-US" sz="1400" b="1"/>
                  <a:t>% Mortality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73851456"/>
        <c:crosses val="autoZero"/>
        <c:crossBetween val="midCat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% Egg Mortality at 60</a:t>
            </a:r>
            <a:r>
              <a:rPr lang="en-US" sz="2400" baseline="30000" dirty="0"/>
              <a:t>o</a:t>
            </a:r>
            <a:r>
              <a:rPr lang="en-US" sz="2400" baseline="0" dirty="0"/>
              <a:t>F</a:t>
            </a:r>
            <a:endParaRPr lang="en-US" sz="2400" dirty="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'15-C Mort'!$B$1</c:f>
              <c:strCache>
                <c:ptCount val="1"/>
                <c:pt idx="0">
                  <c:v>Mortality</c:v>
                </c:pt>
              </c:strCache>
            </c:strRef>
          </c:tx>
          <c:spPr>
            <a:ln w="28575">
              <a:noFill/>
            </a:ln>
          </c:spPr>
          <c:xVal>
            <c:numRef>
              <c:f>'15-C Mort'!$A$2:$A$33</c:f>
              <c:numCache>
                <c:formatCode>General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87.224999999999994</c:v>
                </c:pt>
                <c:pt idx="5">
                  <c:v>78.197000000000003</c:v>
                </c:pt>
                <c:pt idx="6">
                  <c:v>84.172999999999988</c:v>
                </c:pt>
                <c:pt idx="7">
                  <c:v>83.873999999999981</c:v>
                </c:pt>
                <c:pt idx="8">
                  <c:v>94.72</c:v>
                </c:pt>
                <c:pt idx="9">
                  <c:v>102.92</c:v>
                </c:pt>
                <c:pt idx="10">
                  <c:v>76.735000000000014</c:v>
                </c:pt>
                <c:pt idx="11">
                  <c:v>72.786000000000001</c:v>
                </c:pt>
                <c:pt idx="12">
                  <c:v>120.596</c:v>
                </c:pt>
                <c:pt idx="13">
                  <c:v>121.786</c:v>
                </c:pt>
                <c:pt idx="14">
                  <c:v>124.77800000000001</c:v>
                </c:pt>
                <c:pt idx="15">
                  <c:v>123.31699999999999</c:v>
                </c:pt>
                <c:pt idx="16">
                  <c:v>144.70299999999997</c:v>
                </c:pt>
                <c:pt idx="17">
                  <c:v>138.60900000000001</c:v>
                </c:pt>
                <c:pt idx="18">
                  <c:v>145.96300000000002</c:v>
                </c:pt>
                <c:pt idx="19">
                  <c:v>132.97999999999999</c:v>
                </c:pt>
                <c:pt idx="20">
                  <c:v>163.345</c:v>
                </c:pt>
                <c:pt idx="21">
                  <c:v>162.81</c:v>
                </c:pt>
                <c:pt idx="22">
                  <c:v>158.91499999999999</c:v>
                </c:pt>
                <c:pt idx="23">
                  <c:v>165.80600000000001</c:v>
                </c:pt>
                <c:pt idx="24">
                  <c:v>175.46600000000001</c:v>
                </c:pt>
                <c:pt idx="25">
                  <c:v>162.69800000000001</c:v>
                </c:pt>
                <c:pt idx="26">
                  <c:v>184.86600000000001</c:v>
                </c:pt>
                <c:pt idx="27">
                  <c:v>189.732</c:v>
                </c:pt>
                <c:pt idx="28">
                  <c:v>189.21099999999998</c:v>
                </c:pt>
                <c:pt idx="29">
                  <c:v>203.929</c:v>
                </c:pt>
                <c:pt idx="30">
                  <c:v>213.589</c:v>
                </c:pt>
                <c:pt idx="31">
                  <c:v>188.54900000000001</c:v>
                </c:pt>
              </c:numCache>
            </c:numRef>
          </c:xVal>
          <c:yVal>
            <c:numRef>
              <c:f>'15-C Mort'!$B$2:$B$33</c:f>
              <c:numCache>
                <c:formatCode>General</c:formatCode>
                <c:ptCount val="32"/>
                <c:pt idx="0">
                  <c:v>7</c:v>
                </c:pt>
                <c:pt idx="1">
                  <c:v>23.5</c:v>
                </c:pt>
                <c:pt idx="2">
                  <c:v>12.2</c:v>
                </c:pt>
                <c:pt idx="3">
                  <c:v>5.7</c:v>
                </c:pt>
                <c:pt idx="4">
                  <c:v>90.6</c:v>
                </c:pt>
                <c:pt idx="5">
                  <c:v>80.400000000000006</c:v>
                </c:pt>
                <c:pt idx="6">
                  <c:v>81.099999999999994</c:v>
                </c:pt>
                <c:pt idx="7">
                  <c:v>48.6</c:v>
                </c:pt>
                <c:pt idx="8">
                  <c:v>90</c:v>
                </c:pt>
                <c:pt idx="9">
                  <c:v>91.9</c:v>
                </c:pt>
                <c:pt idx="10">
                  <c:v>66</c:v>
                </c:pt>
                <c:pt idx="11">
                  <c:v>48.9</c:v>
                </c:pt>
                <c:pt idx="12">
                  <c:v>100</c:v>
                </c:pt>
                <c:pt idx="13">
                  <c:v>93.8</c:v>
                </c:pt>
                <c:pt idx="14">
                  <c:v>94.4</c:v>
                </c:pt>
                <c:pt idx="15">
                  <c:v>94.4</c:v>
                </c:pt>
                <c:pt idx="16">
                  <c:v>100</c:v>
                </c:pt>
                <c:pt idx="17">
                  <c:v>100</c:v>
                </c:pt>
                <c:pt idx="18">
                  <c:v>96.4</c:v>
                </c:pt>
                <c:pt idx="19">
                  <c:v>95.9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98.2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97.6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65-4F53-A6A3-90F92188E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853184"/>
        <c:axId val="73853760"/>
      </c:scatterChart>
      <c:valAx>
        <c:axId val="73853184"/>
        <c:scaling>
          <c:orientation val="minMax"/>
          <c:max val="240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/>
                  <a:t>CTP</a:t>
                </a:r>
                <a:r>
                  <a:rPr lang="en-US" sz="1400" b="1" baseline="0"/>
                  <a:t> in g-h/m</a:t>
                </a:r>
                <a:r>
                  <a:rPr lang="en-US" sz="1400" b="1" baseline="30000"/>
                  <a:t>3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73853760"/>
        <c:crosses val="autoZero"/>
        <c:crossBetween val="midCat"/>
        <c:majorUnit val="20"/>
      </c:valAx>
      <c:valAx>
        <c:axId val="73853760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%</a:t>
                </a:r>
                <a:r>
                  <a:rPr lang="en-US" sz="1400" baseline="0"/>
                  <a:t> Mortality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73853184"/>
        <c:crosses val="autoZero"/>
        <c:crossBetween val="midCat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b="1" i="0" u="none" strike="noStrike" baseline="0" dirty="0">
                <a:effectLst/>
              </a:rPr>
              <a:t>H</a:t>
            </a:r>
            <a:r>
              <a:rPr lang="tr-TR" sz="2800" b="1" i="0" u="none" strike="noStrike" baseline="0" dirty="0">
                <a:effectLst/>
              </a:rPr>
              <a:t>am mite</a:t>
            </a:r>
            <a:r>
              <a:rPr lang="en-US" sz="2800" b="1" i="0" u="none" strike="noStrike" baseline="0" dirty="0">
                <a:effectLst/>
              </a:rPr>
              <a:t> e</a:t>
            </a:r>
            <a:r>
              <a:rPr lang="tr-TR" sz="2800" dirty="0"/>
              <a:t>gg mortality</a:t>
            </a:r>
            <a:r>
              <a:rPr lang="en-US" sz="2800" dirty="0"/>
              <a:t> (no hatch)</a:t>
            </a:r>
            <a:r>
              <a:rPr lang="tr-TR" sz="2800" baseline="0" dirty="0"/>
              <a:t> </a:t>
            </a:r>
            <a:r>
              <a:rPr lang="en-US" sz="2800" baseline="0" dirty="0"/>
              <a:t>after</a:t>
            </a:r>
            <a:r>
              <a:rPr lang="tr-TR" sz="2800" baseline="0" dirty="0"/>
              <a:t> </a:t>
            </a:r>
            <a:r>
              <a:rPr lang="en-US" sz="2800" baseline="0" dirty="0"/>
              <a:t>treatment with approx. 1400 g-hr/m</a:t>
            </a:r>
            <a:r>
              <a:rPr lang="en-US" sz="2800" baseline="30000" dirty="0"/>
              <a:t>3</a:t>
            </a:r>
            <a:r>
              <a:rPr lang="en-US" sz="2800" baseline="0" dirty="0"/>
              <a:t> </a:t>
            </a:r>
            <a:r>
              <a:rPr lang="en-US" sz="2800" baseline="0" dirty="0" err="1"/>
              <a:t>ProFume</a:t>
            </a:r>
            <a:r>
              <a:rPr lang="tr-TR" sz="2800" baseline="0" dirty="0"/>
              <a:t> at different temperatures</a:t>
            </a:r>
          </a:p>
        </c:rich>
      </c:tx>
      <c:layout>
        <c:manualLayout>
          <c:xMode val="edge"/>
          <c:yMode val="edge"/>
          <c:x val="0.11660885294743564"/>
          <c:y val="2.039975772259236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175447976410359"/>
          <c:y val="0.24242447881550971"/>
          <c:w val="0.81196981627296583"/>
          <c:h val="0.5514887722368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'Egg Results'!$J$3</c:f>
              <c:strCache>
                <c:ptCount val="1"/>
                <c:pt idx="0">
                  <c:v>Mortality %</c:v>
                </c:pt>
              </c:strCache>
            </c:strRef>
          </c:tx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en-US" sz="1100" b="1"/>
                      <a:t>1</a:t>
                    </a:r>
                    <a:r>
                      <a:rPr lang="en-US"/>
                      <a:t>00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E4C-43EE-9166-D4F585F7D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'Egg Results'!$K$4:$O$4</c:f>
                <c:numCache>
                  <c:formatCode>General</c:formatCode>
                  <c:ptCount val="5"/>
                  <c:pt idx="0">
                    <c:v>1.6666666666666667</c:v>
                  </c:pt>
                  <c:pt idx="1">
                    <c:v>4.2309850588132765</c:v>
                  </c:pt>
                  <c:pt idx="2">
                    <c:v>4.3390275977259165</c:v>
                  </c:pt>
                  <c:pt idx="3">
                    <c:v>4.0824829046386304</c:v>
                  </c:pt>
                  <c:pt idx="4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'Egg Results'!$K$2:$O$2</c:f>
              <c:strCache>
                <c:ptCount val="5"/>
                <c:pt idx="0">
                  <c:v>25 ºC Control</c:v>
                </c:pt>
                <c:pt idx="1">
                  <c:v>25 ºC</c:v>
                </c:pt>
                <c:pt idx="2">
                  <c:v>30 ºC</c:v>
                </c:pt>
                <c:pt idx="3">
                  <c:v>35 ºC</c:v>
                </c:pt>
                <c:pt idx="4">
                  <c:v>40 ºC</c:v>
                </c:pt>
              </c:strCache>
            </c:strRef>
          </c:cat>
          <c:val>
            <c:numRef>
              <c:f>'Egg Results'!$K$3:$O$3</c:f>
              <c:numCache>
                <c:formatCode>0.00</c:formatCode>
                <c:ptCount val="5"/>
                <c:pt idx="0">
                  <c:v>3.3333333333333335</c:v>
                </c:pt>
                <c:pt idx="1">
                  <c:v>11.111111111111079</c:v>
                </c:pt>
                <c:pt idx="2">
                  <c:v>12.222222222222221</c:v>
                </c:pt>
                <c:pt idx="3">
                  <c:v>26.666666666666668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4C-43EE-9166-D4F585F7D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661440"/>
        <c:axId val="73856064"/>
      </c:barChart>
      <c:catAx>
        <c:axId val="73661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tr-TR" sz="2000"/>
                  <a:t>Temperature</a:t>
                </a:r>
                <a:endParaRPr lang="en-US" sz="20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73856064"/>
        <c:crosses val="autoZero"/>
        <c:auto val="1"/>
        <c:lblAlgn val="ctr"/>
        <c:lblOffset val="100"/>
        <c:noMultiLvlLbl val="0"/>
      </c:catAx>
      <c:valAx>
        <c:axId val="73856064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tr-TR" sz="1800"/>
                  <a:t>Mortality %</a:t>
                </a:r>
                <a:endParaRPr lang="en-US" sz="180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736614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F0E89D12-2CBC-4D70-AD50-D79BD604A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38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97EA1D6-3548-4870-AEDE-264C41EEFBE4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E6A0D8-4500-449C-A181-E530F2EA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8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AB59C-C756-4D92-AB3B-FC147097A4C7}" type="slidenum">
              <a:rPr lang="en-US"/>
              <a:pPr/>
              <a:t>38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657E9-34A9-487B-A36C-2F23FC3E6ACD}" type="slidenum">
              <a:rPr lang="en-US"/>
              <a:pPr/>
              <a:t>43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40E1D4-A07A-4960-BD00-93F630E47B78}" type="slidenum">
              <a:rPr lang="en-US"/>
              <a:pPr/>
              <a:t>44</a:t>
            </a:fld>
            <a:endParaRPr 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9B4886-BF3A-4F65-9A3D-BC469EC0EEE6}" type="slidenum">
              <a:rPr lang="en-US"/>
              <a:pPr/>
              <a:t>45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AB3D5-566E-49D9-B03F-EBDE5889C1D6}" type="slidenum">
              <a:rPr lang="en-US"/>
              <a:pPr/>
              <a:t>46</a:t>
            </a:fld>
            <a:endParaRPr 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FEFFAF-E5CF-4EB4-830F-9E62118F90A2}" type="slidenum">
              <a:rPr lang="en-US"/>
              <a:pPr/>
              <a:t>47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A3B806-8BFF-42C3-9E80-5A0D8EEB0944}" type="slidenum">
              <a:rPr lang="en-US"/>
              <a:pPr/>
              <a:t>48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1BED0-634B-48A8-B282-914C193F7B51}" type="slidenum">
              <a:rPr lang="en-US"/>
              <a:pPr/>
              <a:t>49</a:t>
            </a:fld>
            <a:endParaRPr 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F71902-8E8B-4C05-B674-9FF1F09A41EC}" type="slidenum">
              <a:rPr lang="en-US"/>
              <a:pPr/>
              <a:t>50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10287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530475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54300" y="6043613"/>
            <a:ext cx="7632700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57475" y="4038600"/>
            <a:ext cx="7286625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57475" y="6050037"/>
            <a:ext cx="7543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5725" y="6069013"/>
            <a:ext cx="2314575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346325" y="236538"/>
            <a:ext cx="660082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9001125" y="228600"/>
            <a:ext cx="9429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F888FB0-6BF4-4357-A6FD-6812908FB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3A6FF-2DBD-4980-AF1F-011A7343F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858000" y="0"/>
            <a:ext cx="3603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10388" y="609600"/>
            <a:ext cx="257175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10388" y="0"/>
            <a:ext cx="257175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2350" y="609601"/>
            <a:ext cx="2314575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6257925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72350" y="6248400"/>
            <a:ext cx="2486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6248400"/>
            <a:ext cx="6270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771482" y="129381"/>
            <a:ext cx="5334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0EE20-EB7C-4B77-B7F3-43E7143B5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228600"/>
            <a:ext cx="9172575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69FDF-7FEC-4F23-A62D-70A05576E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0287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457325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43050" y="1600200"/>
            <a:ext cx="874395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1" y="2743200"/>
            <a:ext cx="8013502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600200"/>
            <a:ext cx="85725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57325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9C785F7-9BBF-407B-A640-D0B3282FC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371975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50514" y="1589567"/>
            <a:ext cx="4371975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0B99F22-E220-46FA-BE3F-248D0BB10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9172575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85800" y="2438400"/>
            <a:ext cx="4371975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00675" y="2438400"/>
            <a:ext cx="4371975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85800" y="1752600"/>
            <a:ext cx="4371975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400675" y="1752600"/>
            <a:ext cx="4371975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52E3EFD-9D46-4997-8CFD-27CE2F2FC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378F2-AB5A-47DA-A2E4-1721FB8AF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00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F5A74B9-D943-4719-9B38-4B481BA7A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908685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752600"/>
            <a:ext cx="1800225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57475" y="1752600"/>
            <a:ext cx="72009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27B28-0291-488F-8524-13302AFE3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10287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644650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38313" y="4654550"/>
            <a:ext cx="85486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628775" y="0"/>
            <a:ext cx="1127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5" y="5486400"/>
            <a:ext cx="8229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4648200"/>
            <a:ext cx="8229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648" y="0"/>
            <a:ext cx="853135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7029450" y="6248400"/>
            <a:ext cx="3000375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628775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10F1797C-AFC7-426B-AAD3-18CC7319C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800225" y="6248400"/>
            <a:ext cx="51435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91725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88975" y="1600200"/>
            <a:ext cx="91725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0" y="6248400"/>
            <a:ext cx="6099175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10287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600075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5163" y="1279525"/>
            <a:ext cx="96218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600075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1F5E26-696B-4DF5-8822-D3AA19648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9" r:id="rId2"/>
    <p:sldLayoutId id="2147483744" r:id="rId3"/>
    <p:sldLayoutId id="2147483745" r:id="rId4"/>
    <p:sldLayoutId id="2147483746" r:id="rId5"/>
    <p:sldLayoutId id="2147483740" r:id="rId6"/>
    <p:sldLayoutId id="2147483747" r:id="rId7"/>
    <p:sldLayoutId id="2147483741" r:id="rId8"/>
    <p:sldLayoutId id="2147483748" r:id="rId9"/>
    <p:sldLayoutId id="2147483742" r:id="rId10"/>
    <p:sldLayoutId id="214748374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38100" y="228600"/>
            <a:ext cx="10096500" cy="1200329"/>
          </a:xfrm>
          <a:prstGeom prst="rect">
            <a:avLst/>
          </a:prstGeom>
          <a:ln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Alternative Fumigants for Stored Products</a:t>
            </a:r>
            <a:b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….or, Alternatives to Fumigation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243" name="Text Box 16"/>
          <p:cNvSpPr txBox="1">
            <a:spLocks noChangeArrowheads="1"/>
          </p:cNvSpPr>
          <p:nvPr/>
        </p:nvSpPr>
        <p:spPr bwMode="auto">
          <a:xfrm>
            <a:off x="3314700" y="1447800"/>
            <a:ext cx="377539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</a:rPr>
              <a:t>Tom Phillips</a:t>
            </a:r>
          </a:p>
          <a:p>
            <a:pPr algn="ctr"/>
            <a:endParaRPr lang="en-US" sz="3600" b="1" baseline="30000" dirty="0">
              <a:latin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</a:rPr>
              <a:t>Department of Entomology</a:t>
            </a:r>
          </a:p>
          <a:p>
            <a:pPr algn="ctr"/>
            <a:r>
              <a:rPr lang="en-US" sz="2400" b="1" dirty="0">
                <a:latin typeface="Times New Roman" pitchFamily="18" charset="0"/>
              </a:rPr>
              <a:t>Kansas State University,</a:t>
            </a:r>
            <a:br>
              <a:rPr lang="en-US" sz="2400" b="1" dirty="0">
                <a:latin typeface="Times New Roman" pitchFamily="18" charset="0"/>
              </a:rPr>
            </a:br>
            <a:r>
              <a:rPr lang="en-US" sz="2400" b="1" dirty="0">
                <a:latin typeface="Times New Roman" pitchFamily="18" charset="0"/>
              </a:rPr>
              <a:t>Manhattan, KS, USA</a:t>
            </a:r>
          </a:p>
        </p:txBody>
      </p:sp>
      <p:pic>
        <p:nvPicPr>
          <p:cNvPr id="10244" name="Picture 13" descr="Entomology logo lady beetle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100" y="3581400"/>
            <a:ext cx="3209265" cy="312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76200"/>
            <a:ext cx="8743950" cy="1143000"/>
          </a:xfrm>
        </p:spPr>
        <p:txBody>
          <a:bodyPr/>
          <a:lstStyle/>
          <a:p>
            <a:r>
              <a:rPr lang="en-US" altLang="en-US" dirty="0"/>
              <a:t>Grain Cooling with Controlled Aeration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524000"/>
            <a:ext cx="8743950" cy="1828800"/>
          </a:xfrm>
        </p:spPr>
        <p:txBody>
          <a:bodyPr/>
          <a:lstStyle/>
          <a:p>
            <a:r>
              <a:rPr lang="en-US" altLang="en-US" dirty="0"/>
              <a:t>Computer controlled temperature monitoring and fan aeration system installed</a:t>
            </a:r>
          </a:p>
          <a:p>
            <a:r>
              <a:rPr lang="en-US" altLang="en-US" dirty="0"/>
              <a:t>Compared grain temperatures with summer aeration to no aeration</a:t>
            </a:r>
          </a:p>
        </p:txBody>
      </p:sp>
      <p:pic>
        <p:nvPicPr>
          <p:cNvPr id="9220" name="Picture 4" descr="500 bins with aeration and gas sampling tubing 0217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505200"/>
            <a:ext cx="5447872" cy="32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7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171450" y="1222376"/>
          <a:ext cx="9772650" cy="456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5324336" imgH="2800350" progId="Excel.Chart.8">
                  <p:embed/>
                </p:oleObj>
              </mc:Choice>
              <mc:Fallback>
                <p:oleObj name="Chart" r:id="rId2" imgW="5324336" imgH="2800350" progId="Excel.Chart.8">
                  <p:embed/>
                  <p:pic>
                    <p:nvPicPr>
                      <p:cNvPr id="204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1222376"/>
                        <a:ext cx="9772650" cy="456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200150" y="5791200"/>
            <a:ext cx="821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July 21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8842178" y="5715000"/>
            <a:ext cx="9032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Dec. 12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66700" y="304800"/>
            <a:ext cx="97698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Average Grain Temperature in 8 Aerated vs 8 Non-aerated Bins</a:t>
            </a: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885950" y="5105400"/>
            <a:ext cx="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9515475" y="5105400"/>
            <a:ext cx="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2657475" y="5867401"/>
            <a:ext cx="54948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/>
              <a:t>Fans turned on when air temperature fell</a:t>
            </a:r>
            <a:br>
              <a:rPr lang="en-US" altLang="en-US" sz="2400" b="1" dirty="0"/>
            </a:br>
            <a:r>
              <a:rPr lang="en-US" altLang="en-US" sz="2400" b="1" dirty="0"/>
              <a:t>below grain temperature.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1543050" y="1614488"/>
            <a:ext cx="5854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99"/>
                </a:solidFill>
              </a:rPr>
              <a:t>91 F</a:t>
            </a: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1885950" y="20574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9086850" y="2909888"/>
            <a:ext cx="603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99"/>
                </a:solidFill>
              </a:rPr>
              <a:t>57 F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8052793" y="4311651"/>
            <a:ext cx="603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99"/>
                </a:solidFill>
              </a:rPr>
              <a:t>36 F</a:t>
            </a: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>
            <a:off x="8658225" y="4495800"/>
            <a:ext cx="7715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9515475" y="32004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46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90500" y="76200"/>
            <a:ext cx="9829800" cy="990600"/>
          </a:xfrm>
        </p:spPr>
        <p:txBody>
          <a:bodyPr/>
          <a:lstStyle/>
          <a:p>
            <a:pPr algn="ctr" eaLnBrk="1" hangingPunct="1"/>
            <a:r>
              <a:rPr lang="en-US" sz="4800" b="1" dirty="0">
                <a:solidFill>
                  <a:schemeClr val="tx1"/>
                </a:solidFill>
              </a:rPr>
              <a:t>Registered Fumigants in the USA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"/>
          </p:nvPr>
        </p:nvSpPr>
        <p:spPr>
          <a:xfrm>
            <a:off x="2324100" y="2133600"/>
            <a:ext cx="6019800" cy="3810000"/>
          </a:xfrm>
        </p:spPr>
        <p:txBody>
          <a:bodyPr/>
          <a:lstStyle/>
          <a:p>
            <a:pPr eaLnBrk="1" hangingPunct="1"/>
            <a:r>
              <a:rPr lang="en-US" sz="5400" b="1" dirty="0"/>
              <a:t>Methyl Bromide</a:t>
            </a:r>
          </a:p>
          <a:p>
            <a:pPr eaLnBrk="1" hangingPunct="1"/>
            <a:r>
              <a:rPr lang="en-US" sz="5400" b="1" dirty="0"/>
              <a:t>Phosphine</a:t>
            </a:r>
          </a:p>
          <a:p>
            <a:pPr eaLnBrk="1" hangingPunct="1"/>
            <a:r>
              <a:rPr lang="en-US" sz="5400" b="1" dirty="0" err="1"/>
              <a:t>Sulfuryl</a:t>
            </a:r>
            <a:r>
              <a:rPr lang="en-US" sz="5400" b="1" dirty="0"/>
              <a:t> Fluoride</a:t>
            </a:r>
          </a:p>
          <a:p>
            <a:pPr eaLnBrk="1" hangingPunct="1"/>
            <a:r>
              <a:rPr lang="en-US" sz="5400" b="1" dirty="0"/>
              <a:t>Carbon Dioxide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10096500" cy="9906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Challenges and Opportunities for Fumigation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676400"/>
            <a:ext cx="8721471" cy="4876800"/>
          </a:xfrm>
        </p:spPr>
        <p:txBody>
          <a:bodyPr/>
          <a:lstStyle/>
          <a:p>
            <a:r>
              <a:rPr lang="en-US" sz="3600" b="1" dirty="0"/>
              <a:t>Methyl Bromide being banned…</a:t>
            </a:r>
          </a:p>
          <a:p>
            <a:r>
              <a:rPr lang="en-US" sz="3600" b="1" dirty="0"/>
              <a:t>Phosphine resistance in grain insects…</a:t>
            </a:r>
          </a:p>
          <a:p>
            <a:r>
              <a:rPr lang="en-US" sz="3600" b="1" dirty="0" err="1"/>
              <a:t>Sulfuryl</a:t>
            </a:r>
            <a:r>
              <a:rPr lang="en-US" sz="3600" b="1" dirty="0"/>
              <a:t> Fluoride; the learning curve…</a:t>
            </a:r>
          </a:p>
          <a:p>
            <a:r>
              <a:rPr lang="en-US" sz="3600" b="1" dirty="0"/>
              <a:t>Alternative fumigants…?..</a:t>
            </a:r>
            <a:r>
              <a:rPr lang="en-US" sz="3200" b="1" dirty="0"/>
              <a:t>?..</a:t>
            </a:r>
            <a:r>
              <a:rPr lang="en-US" sz="2800" b="1" dirty="0"/>
              <a:t>?..</a:t>
            </a:r>
            <a:r>
              <a:rPr lang="en-US" sz="2400" b="1" dirty="0"/>
              <a:t>?</a:t>
            </a:r>
            <a:endParaRPr lang="en-US" sz="3600" b="1" dirty="0"/>
          </a:p>
          <a:p>
            <a:r>
              <a:rPr lang="en-US" sz="3600" b="1" dirty="0"/>
              <a:t>Residual chemicals in stored products</a:t>
            </a:r>
          </a:p>
          <a:p>
            <a:pPr lvl="1"/>
            <a:r>
              <a:rPr lang="en-US" sz="3300" b="1" dirty="0"/>
              <a:t>Grain protectants</a:t>
            </a:r>
          </a:p>
          <a:p>
            <a:pPr lvl="1"/>
            <a:r>
              <a:rPr lang="en-US" sz="3300" b="1" dirty="0"/>
              <a:t>Surface sprays</a:t>
            </a:r>
          </a:p>
          <a:p>
            <a:r>
              <a:rPr lang="en-US" sz="3600" b="1" dirty="0"/>
              <a:t>Biologically based controls</a:t>
            </a:r>
          </a:p>
        </p:txBody>
      </p:sp>
    </p:spTree>
    <p:extLst>
      <p:ext uri="{BB962C8B-B14F-4D97-AF65-F5344CB8AC3E}">
        <p14:creationId xmlns:p14="http://schemas.microsoft.com/office/powerpoint/2010/main" val="20752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239894" y="304800"/>
            <a:ext cx="988695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Metallic Phosphide Salts: Most Common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168129" y="2506663"/>
            <a:ext cx="460414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714500" y="24384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ym typeface="Symbol" pitchFamily="18" charset="2"/>
              </a:rPr>
              <a:t>Magnesium Phosphide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ym typeface="Symbol" pitchFamily="18" charset="2"/>
              </a:rPr>
              <a:t>Mg</a:t>
            </a:r>
            <a:r>
              <a:rPr lang="en-US" sz="2800" b="1" baseline="-25000" dirty="0">
                <a:sym typeface="Symbol" pitchFamily="18" charset="2"/>
              </a:rPr>
              <a:t>3</a:t>
            </a:r>
            <a:r>
              <a:rPr lang="en-US" sz="2800" b="1" dirty="0">
                <a:sym typeface="Symbol" pitchFamily="18" charset="2"/>
              </a:rPr>
              <a:t>P</a:t>
            </a:r>
            <a:r>
              <a:rPr lang="en-US" sz="2800" b="1" baseline="-25000" dirty="0"/>
              <a:t>2</a:t>
            </a:r>
            <a:r>
              <a:rPr lang="en-US" sz="2800" b="1" dirty="0"/>
              <a:t> + 6H</a:t>
            </a:r>
            <a:r>
              <a:rPr lang="en-US" sz="2800" b="1" baseline="-25000" dirty="0"/>
              <a:t>2</a:t>
            </a:r>
            <a:r>
              <a:rPr lang="en-US" sz="2800" b="1" dirty="0"/>
              <a:t>O </a:t>
            </a:r>
            <a:r>
              <a:rPr lang="en-US" sz="2800" b="1" dirty="0">
                <a:sym typeface="Symbol" pitchFamily="18" charset="2"/>
              </a:rPr>
              <a:t> 3Mg(OH) </a:t>
            </a:r>
            <a:r>
              <a:rPr lang="en-US" sz="2800" b="1" baseline="-25000" dirty="0"/>
              <a:t>2</a:t>
            </a:r>
            <a:r>
              <a:rPr lang="en-US" sz="2800" b="1" dirty="0"/>
              <a:t> + 2PH</a:t>
            </a:r>
            <a:r>
              <a:rPr lang="en-US" sz="2800" b="1" baseline="-25000" dirty="0">
                <a:sym typeface="Symbol" pitchFamily="18" charset="2"/>
              </a:rPr>
              <a:t>3</a:t>
            </a:r>
            <a:r>
              <a:rPr lang="en-US" sz="3200" b="1" baseline="-25000" dirty="0"/>
              <a:t>   </a:t>
            </a:r>
          </a:p>
        </p:txBody>
      </p:sp>
      <p:pic>
        <p:nvPicPr>
          <p:cNvPr id="10250" name="Picture 2" descr="Al-Phos-pell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7" y="3581400"/>
            <a:ext cx="269319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3" descr="Al-Phos-table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8975" y="3581400"/>
            <a:ext cx="27146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4" name="Picture 2" descr="http://detia-degesch.de/img/7/Plates_and_Strips_plates-stripsH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81400"/>
            <a:ext cx="404036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80882" y="1484293"/>
            <a:ext cx="49728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Aluminum Phosphide</a:t>
            </a:r>
          </a:p>
          <a:p>
            <a:r>
              <a:rPr lang="en-US" sz="2800" b="1" dirty="0" err="1"/>
              <a:t>AlP</a:t>
            </a:r>
            <a:r>
              <a:rPr lang="en-US" sz="2800" b="1" dirty="0"/>
              <a:t> + 3H</a:t>
            </a:r>
            <a:r>
              <a:rPr lang="en-US" sz="2800" b="1" baseline="-25000" dirty="0"/>
              <a:t>2</a:t>
            </a:r>
            <a:r>
              <a:rPr lang="en-US" sz="2800" b="1" dirty="0"/>
              <a:t>O </a:t>
            </a:r>
            <a:r>
              <a:rPr lang="en-US" sz="2800" b="1" dirty="0">
                <a:sym typeface="Symbol" pitchFamily="18" charset="2"/>
              </a:rPr>
              <a:t> Al(OH)</a:t>
            </a:r>
            <a:r>
              <a:rPr lang="en-US" sz="2800" b="1" baseline="-25000" dirty="0">
                <a:sym typeface="Symbol" pitchFamily="18" charset="2"/>
              </a:rPr>
              <a:t>3</a:t>
            </a:r>
            <a:r>
              <a:rPr lang="en-US" sz="2800" b="1" dirty="0">
                <a:sym typeface="Symbol" pitchFamily="18" charset="2"/>
              </a:rPr>
              <a:t> + PH</a:t>
            </a:r>
            <a:r>
              <a:rPr lang="en-US" sz="2800" b="1" baseline="-25000" dirty="0">
                <a:sym typeface="Symbol" pitchFamily="18" charset="2"/>
              </a:rPr>
              <a:t>3 </a:t>
            </a:r>
          </a:p>
        </p:txBody>
      </p:sp>
    </p:spTree>
    <p:extLst>
      <p:ext uri="{BB962C8B-B14F-4D97-AF65-F5344CB8AC3E}">
        <p14:creationId xmlns:p14="http://schemas.microsoft.com/office/powerpoint/2010/main" val="371422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45256"/>
            <a:ext cx="9905999" cy="990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Variables that Affect Fumigation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66900" y="1905000"/>
            <a:ext cx="7391400" cy="4038600"/>
          </a:xfrm>
        </p:spPr>
        <p:txBody>
          <a:bodyPr/>
          <a:lstStyle/>
          <a:p>
            <a:r>
              <a:rPr lang="en-US" sz="4000" b="1" dirty="0"/>
              <a:t>Species of target pest</a:t>
            </a:r>
          </a:p>
          <a:p>
            <a:r>
              <a:rPr lang="en-US" sz="4000" b="1" dirty="0"/>
              <a:t>Insects-Most tolerant life stage: 	egg, larva, pupa, adult</a:t>
            </a:r>
          </a:p>
          <a:p>
            <a:r>
              <a:rPr lang="en-US" sz="4000" b="1" dirty="0"/>
              <a:t>Gas concentration</a:t>
            </a:r>
          </a:p>
          <a:p>
            <a:r>
              <a:rPr lang="en-US" sz="4000" b="1" dirty="0"/>
              <a:t>Exposure time</a:t>
            </a:r>
          </a:p>
          <a:p>
            <a:r>
              <a:rPr lang="en-US" sz="4000" b="1" dirty="0"/>
              <a:t>Temperature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28900" y="3352800"/>
            <a:ext cx="12954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219700" y="3352800"/>
            <a:ext cx="12954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0" y="0"/>
            <a:ext cx="10029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400" b="1" dirty="0">
                <a:latin typeface="Arial" charset="0"/>
                <a:cs typeface="Arial" charset="0"/>
              </a:rPr>
              <a:t>%Kill from Increasing Doses</a:t>
            </a:r>
          </a:p>
        </p:txBody>
      </p:sp>
      <p:pic>
        <p:nvPicPr>
          <p:cNvPr id="22532" name="Picture 3" descr="C:\Users\georgpo\Desktop\ENID DATA LOGIT ANALYSIS_CROPPE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661436"/>
            <a:ext cx="8001000" cy="559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1181100" y="625858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latin typeface="Arial" charset="0"/>
                <a:cs typeface="Arial" charset="0"/>
              </a:rPr>
              <a:t>Probit</a:t>
            </a:r>
            <a:r>
              <a:rPr lang="en-US" sz="2800" b="1" dirty="0">
                <a:latin typeface="Arial" charset="0"/>
                <a:cs typeface="Arial" charset="0"/>
              </a:rPr>
              <a:t> Regression can Predict Dose Needed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29500" y="838200"/>
            <a:ext cx="2514600" cy="762000"/>
            <a:chOff x="7429500" y="838200"/>
            <a:chExt cx="2514600" cy="762000"/>
          </a:xfrm>
        </p:grpSpPr>
        <p:sp>
          <p:nvSpPr>
            <p:cNvPr id="5" name="Oval 4"/>
            <p:cNvSpPr/>
            <p:nvPr/>
          </p:nvSpPr>
          <p:spPr>
            <a:xfrm>
              <a:off x="7429500" y="838200"/>
              <a:ext cx="1371600" cy="762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921063" y="914400"/>
              <a:ext cx="10230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LD</a:t>
              </a:r>
              <a:r>
                <a:rPr lang="en-US" sz="3200" b="1" baseline="-25000" dirty="0">
                  <a:solidFill>
                    <a:srgbClr val="FF0000"/>
                  </a:solidFill>
                </a:rPr>
                <a:t>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524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Dose-Mortality Results at 77</a:t>
            </a:r>
            <a:r>
              <a:rPr lang="en-US" b="1" baseline="30000" dirty="0">
                <a:solidFill>
                  <a:schemeClr val="tx1"/>
                </a:solidFill>
              </a:rPr>
              <a:t>o</a:t>
            </a:r>
            <a:r>
              <a:rPr lang="en-US" b="1" dirty="0">
                <a:solidFill>
                  <a:schemeClr val="tx1"/>
                </a:solidFill>
              </a:rPr>
              <a:t>F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94721874"/>
              </p:ext>
            </p:extLst>
          </p:nvPr>
        </p:nvGraphicFramePr>
        <p:xfrm>
          <a:off x="1562100" y="1676400"/>
          <a:ext cx="7162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4698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Dose-Mortality Results at 60</a:t>
            </a:r>
            <a:r>
              <a:rPr lang="en-US" b="1" baseline="30000" dirty="0">
                <a:solidFill>
                  <a:schemeClr val="tx1"/>
                </a:solidFill>
              </a:rPr>
              <a:t>o</a:t>
            </a:r>
            <a:r>
              <a:rPr lang="en-US" b="1" dirty="0">
                <a:solidFill>
                  <a:schemeClr val="tx1"/>
                </a:solidFill>
              </a:rPr>
              <a:t>F 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86672127"/>
              </p:ext>
            </p:extLst>
          </p:nvPr>
        </p:nvGraphicFramePr>
        <p:xfrm>
          <a:off x="1257300" y="1676400"/>
          <a:ext cx="7924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147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9458325" cy="9906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Phosphine: Cheap, Easy and Effective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6700" y="1626160"/>
            <a:ext cx="8991600" cy="2869640"/>
          </a:xfrm>
        </p:spPr>
        <p:txBody>
          <a:bodyPr/>
          <a:lstStyle/>
          <a:p>
            <a:r>
              <a:rPr lang="en-US" b="1" dirty="0"/>
              <a:t>Gas is light-weight; penetrates well</a:t>
            </a:r>
          </a:p>
          <a:p>
            <a:r>
              <a:rPr lang="en-US" b="1" dirty="0"/>
              <a:t>Tablets/pellets are very economical</a:t>
            </a:r>
          </a:p>
          <a:p>
            <a:r>
              <a:rPr lang="en-US" b="1" dirty="0"/>
              <a:t>Effective for most pests</a:t>
            </a:r>
          </a:p>
          <a:p>
            <a:r>
              <a:rPr lang="en-US" b="1" u="sng" dirty="0"/>
              <a:t>Corrosive to electrical fixtures</a:t>
            </a:r>
          </a:p>
          <a:p>
            <a:r>
              <a:rPr lang="en-US" b="1" u="sng" dirty="0"/>
              <a:t>Some insects are</a:t>
            </a:r>
            <a:r>
              <a:rPr lang="en-US" sz="2800" b="1" u="sng" dirty="0"/>
              <a:t> resistant</a:t>
            </a:r>
            <a:r>
              <a:rPr lang="en-US" b="1" u="sng" dirty="0"/>
              <a:t>,….. and it’s spreading!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30" y="4343400"/>
            <a:ext cx="4188670" cy="246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 descr="gas disper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5278" y="4279339"/>
            <a:ext cx="4256398" cy="2531583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90" y="1524000"/>
            <a:ext cx="343933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3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4350" y="304800"/>
            <a:ext cx="9258300" cy="1143000"/>
          </a:xfrm>
        </p:spPr>
        <p:txBody>
          <a:bodyPr/>
          <a:lstStyle/>
          <a:p>
            <a:pPr eaLnBrk="1" hangingPunct="1"/>
            <a:r>
              <a:rPr lang="en-US" sz="4800" b="1" dirty="0"/>
              <a:t>Topics Covered Today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104900" y="1828800"/>
            <a:ext cx="8001000" cy="4724400"/>
          </a:xfrm>
        </p:spPr>
        <p:txBody>
          <a:bodyPr rtlCol="0"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b="1" dirty="0"/>
              <a:t>IPM for stored grain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b="1" dirty="0"/>
              <a:t>Preventive measures</a:t>
            </a:r>
          </a:p>
          <a:p>
            <a:pPr marL="640715" lvl="1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700" b="1" dirty="0"/>
              <a:t>Aeration</a:t>
            </a:r>
          </a:p>
          <a:p>
            <a:pPr marL="640715" lvl="1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700" b="1" dirty="0"/>
              <a:t>Residual sprays/grain protectants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b="1" dirty="0"/>
              <a:t>Fumigants and alternatives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b="1" dirty="0"/>
              <a:t>Summary, questions, discussion</a:t>
            </a:r>
          </a:p>
        </p:txBody>
      </p:sp>
    </p:spTree>
    <p:extLst>
      <p:ext uri="{BB962C8B-B14F-4D97-AF65-F5344CB8AC3E}">
        <p14:creationId xmlns:p14="http://schemas.microsoft.com/office/powerpoint/2010/main" val="18789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52400"/>
            <a:ext cx="9172575" cy="990600"/>
          </a:xfrm>
        </p:spPr>
        <p:txBody>
          <a:bodyPr/>
          <a:lstStyle/>
          <a:p>
            <a:r>
              <a:rPr lang="en-US" dirty="0"/>
              <a:t>Better Phosphine Fumigation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0" y="1981200"/>
            <a:ext cx="9823704" cy="3200400"/>
          </a:xfrm>
        </p:spPr>
        <p:txBody>
          <a:bodyPr/>
          <a:lstStyle/>
          <a:p>
            <a:r>
              <a:rPr lang="en-US" sz="3200" b="1" dirty="0"/>
              <a:t>Seal bin very well</a:t>
            </a:r>
          </a:p>
          <a:p>
            <a:r>
              <a:rPr lang="en-US" sz="3200" b="1" dirty="0"/>
              <a:t>Monitor PH3 concentrations with proper equipment</a:t>
            </a:r>
          </a:p>
          <a:p>
            <a:r>
              <a:rPr lang="en-US" sz="3200" b="1" dirty="0"/>
              <a:t>Use higher concentration for much longer time at warm grain temperature: 1000+ ppm, 14 days, 80+ F</a:t>
            </a:r>
          </a:p>
          <a:p>
            <a:r>
              <a:rPr lang="en-US" sz="3200" b="1" dirty="0"/>
              <a:t>Use Phosphine from cylinders for better gas control</a:t>
            </a:r>
          </a:p>
        </p:txBody>
      </p:sp>
    </p:spTree>
    <p:extLst>
      <p:ext uri="{BB962C8B-B14F-4D97-AF65-F5344CB8AC3E}">
        <p14:creationId xmlns:p14="http://schemas.microsoft.com/office/powerpoint/2010/main" val="298330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1" y="152400"/>
            <a:ext cx="10020896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1"/>
                </a:solidFill>
              </a:rPr>
              <a:t>Why are there Failures with Phosphine?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696" y="1752600"/>
            <a:ext cx="6171604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b="1" dirty="0"/>
              <a:t>Leaks, leaks and leaks</a:t>
            </a:r>
          </a:p>
          <a:p>
            <a:pPr>
              <a:lnSpc>
                <a:spcPct val="80000"/>
              </a:lnSpc>
            </a:pPr>
            <a:r>
              <a:rPr lang="en-US" altLang="en-US" sz="3200" b="1" dirty="0"/>
              <a:t>Too few pellets or tablets</a:t>
            </a:r>
          </a:p>
          <a:p>
            <a:pPr>
              <a:lnSpc>
                <a:spcPct val="80000"/>
              </a:lnSpc>
            </a:pPr>
            <a:r>
              <a:rPr lang="en-US" altLang="en-US" sz="3200" b="1" dirty="0"/>
              <a:t>Grain too dry, too cool, or too hot</a:t>
            </a:r>
          </a:p>
          <a:p>
            <a:pPr>
              <a:lnSpc>
                <a:spcPct val="80000"/>
              </a:lnSpc>
            </a:pPr>
            <a:r>
              <a:rPr lang="en-US" altLang="en-US" sz="3200" b="1" dirty="0"/>
              <a:t>Poor distribution of gas</a:t>
            </a:r>
          </a:p>
          <a:p>
            <a:pPr>
              <a:lnSpc>
                <a:spcPct val="80000"/>
              </a:lnSpc>
            </a:pPr>
            <a:r>
              <a:rPr lang="en-US" altLang="en-US" sz="3200" b="1" dirty="0"/>
              <a:t>High amount of dockage</a:t>
            </a:r>
          </a:p>
          <a:p>
            <a:pPr>
              <a:lnSpc>
                <a:spcPct val="80000"/>
              </a:lnSpc>
            </a:pPr>
            <a:r>
              <a:rPr lang="en-US" altLang="en-US" sz="3200" b="1" dirty="0"/>
              <a:t>Bad treatment followed by emergence of survivors</a:t>
            </a:r>
          </a:p>
          <a:p>
            <a:pPr>
              <a:lnSpc>
                <a:spcPct val="80000"/>
              </a:lnSpc>
            </a:pPr>
            <a:r>
              <a:rPr lang="en-US" altLang="en-US" sz="3200" b="1" dirty="0"/>
              <a:t>Re-invasion of insects</a:t>
            </a:r>
          </a:p>
          <a:p>
            <a:pPr>
              <a:lnSpc>
                <a:spcPct val="80000"/>
              </a:lnSpc>
            </a:pPr>
            <a:r>
              <a:rPr lang="en-US" altLang="en-US" sz="3200" b="1" dirty="0"/>
              <a:t>Insects may be resistant</a:t>
            </a:r>
          </a:p>
          <a:p>
            <a:pPr>
              <a:lnSpc>
                <a:spcPct val="80000"/>
              </a:lnSpc>
            </a:pPr>
            <a:endParaRPr lang="en-US" altLang="en-US" sz="3200" b="1" dirty="0"/>
          </a:p>
        </p:txBody>
      </p:sp>
      <p:pic>
        <p:nvPicPr>
          <p:cNvPr id="363524" name="Picture 4" descr="DSC00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41" y="1676400"/>
            <a:ext cx="313074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62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3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3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3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3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3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3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3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3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3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3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3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3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0"/>
            <a:ext cx="8743950" cy="1143000"/>
          </a:xfrm>
        </p:spPr>
        <p:txBody>
          <a:bodyPr/>
          <a:lstStyle/>
          <a:p>
            <a:r>
              <a:rPr lang="en-US" altLang="en-US"/>
              <a:t>Under-Roof Vents</a:t>
            </a:r>
          </a:p>
        </p:txBody>
      </p:sp>
      <p:pic>
        <p:nvPicPr>
          <p:cNvPr id="464899" name="Picture 3" descr="Imag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3"/>
          <a:stretch>
            <a:fillRect/>
          </a:stretch>
        </p:blipFill>
        <p:spPr>
          <a:xfrm>
            <a:off x="571500" y="1066800"/>
            <a:ext cx="9258300" cy="553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330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76200"/>
            <a:ext cx="8743950" cy="1143000"/>
          </a:xfrm>
        </p:spPr>
        <p:txBody>
          <a:bodyPr/>
          <a:lstStyle/>
          <a:p>
            <a:r>
              <a:rPr lang="en-US" altLang="en-US"/>
              <a:t>Sealing Under-Roof Vents</a:t>
            </a:r>
          </a:p>
        </p:txBody>
      </p:sp>
      <p:pic>
        <p:nvPicPr>
          <p:cNvPr id="465923" name="Picture 3" descr="fig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8" b="14200"/>
          <a:stretch>
            <a:fillRect/>
          </a:stretch>
        </p:blipFill>
        <p:spPr>
          <a:xfrm>
            <a:off x="457200" y="1089025"/>
            <a:ext cx="9372600" cy="5562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133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9258300" cy="1066800"/>
          </a:xfrm>
        </p:spPr>
        <p:txBody>
          <a:bodyPr/>
          <a:lstStyle/>
          <a:p>
            <a:pPr algn="ctr"/>
            <a:r>
              <a:rPr lang="en-US" altLang="en-US" sz="4800" b="0">
                <a:effectLst/>
              </a:rPr>
              <a:t>Seal Aeration Fan Motors</a:t>
            </a:r>
          </a:p>
        </p:txBody>
      </p:sp>
      <p:pic>
        <p:nvPicPr>
          <p:cNvPr id="93187" name="Picture 3" descr="MVC-03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t="12027" r="13422"/>
          <a:stretch>
            <a:fillRect/>
          </a:stretch>
        </p:blipFill>
        <p:spPr bwMode="auto">
          <a:xfrm>
            <a:off x="233958" y="1543050"/>
            <a:ext cx="6715125" cy="5314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MVC-905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35938" b="21875"/>
          <a:stretch>
            <a:fillRect/>
          </a:stretch>
        </p:blipFill>
        <p:spPr bwMode="auto">
          <a:xfrm>
            <a:off x="7006234" y="1524000"/>
            <a:ext cx="3280767" cy="5334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31720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5" y="228600"/>
            <a:ext cx="10029825" cy="914400"/>
          </a:xfrm>
        </p:spPr>
        <p:txBody>
          <a:bodyPr/>
          <a:lstStyle/>
          <a:p>
            <a:pPr algn="ctr"/>
            <a:r>
              <a:rPr lang="en-US" altLang="en-US" sz="4800" b="0">
                <a:effectLst/>
              </a:rPr>
              <a:t>Seal Aeration Fan Transitions </a:t>
            </a:r>
          </a:p>
        </p:txBody>
      </p:sp>
      <p:pic>
        <p:nvPicPr>
          <p:cNvPr id="95235" name="Picture 3" descr="MVC-06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8"/>
          <a:stretch>
            <a:fillRect/>
          </a:stretch>
        </p:blipFill>
        <p:spPr bwMode="auto">
          <a:xfrm>
            <a:off x="342900" y="1530350"/>
            <a:ext cx="9686925" cy="5314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MVC-063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t="9875" r="40741" b="17284"/>
          <a:stretch>
            <a:fillRect/>
          </a:stretch>
        </p:blipFill>
        <p:spPr bwMode="auto">
          <a:xfrm>
            <a:off x="342900" y="3427414"/>
            <a:ext cx="3284340" cy="34305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8956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9258300" cy="914400"/>
          </a:xfrm>
        </p:spPr>
        <p:txBody>
          <a:bodyPr/>
          <a:lstStyle/>
          <a:p>
            <a:pPr algn="ctr"/>
            <a:r>
              <a:rPr lang="en-US" altLang="en-US" sz="4800" b="0">
                <a:effectLst/>
              </a:rPr>
              <a:t>Seal Steel Bin Roof Eaves</a:t>
            </a:r>
          </a:p>
        </p:txBody>
      </p:sp>
      <p:pic>
        <p:nvPicPr>
          <p:cNvPr id="96259" name="Picture 3" descr="MVC-58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6"/>
          <a:stretch>
            <a:fillRect/>
          </a:stretch>
        </p:blipFill>
        <p:spPr bwMode="auto">
          <a:xfrm>
            <a:off x="342900" y="1422401"/>
            <a:ext cx="9772650" cy="52308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7424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9258300" cy="1066800"/>
          </a:xfrm>
        </p:spPr>
        <p:txBody>
          <a:bodyPr/>
          <a:lstStyle/>
          <a:p>
            <a:pPr algn="ctr"/>
            <a:r>
              <a:rPr lang="en-US" altLang="en-US" sz="4800" b="0">
                <a:effectLst/>
              </a:rPr>
              <a:t>Seal Steel Bin Roof Eaves </a:t>
            </a:r>
          </a:p>
        </p:txBody>
      </p:sp>
      <p:pic>
        <p:nvPicPr>
          <p:cNvPr id="100355" name="Picture 3" descr="MVC-06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r="16869"/>
          <a:stretch>
            <a:fillRect/>
          </a:stretch>
        </p:blipFill>
        <p:spPr bwMode="auto">
          <a:xfrm>
            <a:off x="141090" y="1447800"/>
            <a:ext cx="4839891" cy="51435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MVC-074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1" b="-708"/>
          <a:stretch>
            <a:fillRect/>
          </a:stretch>
        </p:blipFill>
        <p:spPr bwMode="auto">
          <a:xfrm>
            <a:off x="5134571" y="1447801"/>
            <a:ext cx="5138142" cy="51339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82210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</a:rPr>
              <a:t>Cylinder-based Phosphine 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9229" y="1371600"/>
            <a:ext cx="9483471" cy="1295400"/>
          </a:xfrm>
        </p:spPr>
        <p:txBody>
          <a:bodyPr/>
          <a:lstStyle/>
          <a:p>
            <a:r>
              <a:rPr lang="en-US" b="1" dirty="0"/>
              <a:t>ECO</a:t>
            </a:r>
            <a:r>
              <a:rPr lang="en-US" b="1" baseline="-25000" dirty="0"/>
              <a:t>2</a:t>
            </a:r>
            <a:r>
              <a:rPr lang="en-US" b="1" dirty="0"/>
              <a:t>Fume – Approx. 2% Phosphine + 98% CO</a:t>
            </a:r>
            <a:r>
              <a:rPr lang="en-US" b="1" baseline="-25000" dirty="0"/>
              <a:t>2</a:t>
            </a:r>
          </a:p>
          <a:p>
            <a:r>
              <a:rPr lang="en-US" b="1" dirty="0" err="1"/>
              <a:t>Vaporphos</a:t>
            </a:r>
            <a:r>
              <a:rPr lang="en-US" b="1" dirty="0"/>
              <a:t> is &gt;99% Phosphine gas rapidly diluted in air</a:t>
            </a:r>
          </a:p>
        </p:txBody>
      </p:sp>
      <p:pic>
        <p:nvPicPr>
          <p:cNvPr id="4" name="Picture 4" descr="Ecofume-cylind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2540000"/>
            <a:ext cx="3048000" cy="4064000"/>
          </a:xfrm>
          <a:prstGeom prst="rect">
            <a:avLst/>
          </a:prstGeom>
          <a:noFill/>
        </p:spPr>
      </p:pic>
      <p:pic>
        <p:nvPicPr>
          <p:cNvPr id="7" name="Picture 6" descr="VAPORPH3OS Poster 20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58713" r="18483" b="-3859"/>
          <a:stretch/>
        </p:blipFill>
        <p:spPr bwMode="auto">
          <a:xfrm>
            <a:off x="3314700" y="2540000"/>
            <a:ext cx="3429000" cy="447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9900" y="2626816"/>
            <a:ext cx="3467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latin typeface="+mn-lt"/>
              </a:rPr>
              <a:t>No confined space entry for application</a:t>
            </a:r>
            <a:br>
              <a:rPr lang="en-US" sz="2400" b="1" dirty="0">
                <a:latin typeface="+mn-lt"/>
              </a:rPr>
            </a:br>
            <a:endParaRPr lang="en-US" sz="2400" b="1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latin typeface="+mn-lt"/>
              </a:rPr>
              <a:t>Will reach target concentration fast</a:t>
            </a:r>
          </a:p>
          <a:p>
            <a:pPr marL="285750" indent="-285750">
              <a:buFont typeface="Arial" charset="0"/>
              <a:buChar char="•"/>
            </a:pPr>
            <a:endParaRPr lang="en-US" sz="2400" b="1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latin typeface="+mn-lt"/>
              </a:rPr>
              <a:t>Can add more gas as needed</a:t>
            </a:r>
          </a:p>
          <a:p>
            <a:pPr marL="285750" indent="-285750">
              <a:buFont typeface="Arial" charset="0"/>
              <a:buChar char="•"/>
            </a:pPr>
            <a:endParaRPr lang="en-US" sz="2400" b="1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latin typeface="+mn-lt"/>
              </a:rPr>
              <a:t>More expensive than solid phosphides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39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ChangeArrowheads="1"/>
          </p:cNvSpPr>
          <p:nvPr/>
        </p:nvSpPr>
        <p:spPr bwMode="auto">
          <a:xfrm>
            <a:off x="0" y="1371600"/>
            <a:ext cx="10287000" cy="5486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6531" name="Group 3"/>
          <p:cNvGrpSpPr>
            <a:grpSpLocks/>
          </p:cNvGrpSpPr>
          <p:nvPr/>
        </p:nvGrpSpPr>
        <p:grpSpPr bwMode="auto">
          <a:xfrm>
            <a:off x="428625" y="1673225"/>
            <a:ext cx="9172575" cy="4879975"/>
            <a:chOff x="270" y="740"/>
            <a:chExt cx="5778" cy="3074"/>
          </a:xfrm>
        </p:grpSpPr>
        <p:pic>
          <p:nvPicPr>
            <p:cNvPr id="40653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" y="740"/>
              <a:ext cx="5778" cy="3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6533" name="AutoShape 5"/>
            <p:cNvSpPr>
              <a:spLocks noChangeAspect="1" noChangeArrowheads="1"/>
            </p:cNvSpPr>
            <p:nvPr/>
          </p:nvSpPr>
          <p:spPr bwMode="auto">
            <a:xfrm flipV="1">
              <a:off x="3968" y="3143"/>
              <a:ext cx="136" cy="121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6534" name="Rectangle 6"/>
          <p:cNvSpPr>
            <a:spLocks noChangeArrowheads="1"/>
          </p:cNvSpPr>
          <p:nvPr/>
        </p:nvSpPr>
        <p:spPr bwMode="auto">
          <a:xfrm>
            <a:off x="114300" y="152400"/>
            <a:ext cx="10020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4000" b="1"/>
              <a:t>Phosphine Concentration in Bins</a:t>
            </a:r>
          </a:p>
        </p:txBody>
      </p:sp>
    </p:spTree>
    <p:extLst>
      <p:ext uri="{BB962C8B-B14F-4D97-AF65-F5344CB8AC3E}">
        <p14:creationId xmlns:p14="http://schemas.microsoft.com/office/powerpoint/2010/main" val="1906824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" y="152400"/>
            <a:ext cx="10029825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tx1"/>
                </a:solidFill>
              </a:rPr>
              <a:t>Stored Product IPM Basics:</a:t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sz="3600" b="1" dirty="0">
                <a:solidFill>
                  <a:schemeClr val="tx1"/>
                </a:solidFill>
              </a:rPr>
              <a:t>Prevent, Monitor, Decide: Fumigate, Sell or Hold Steady 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952500" y="1676400"/>
            <a:ext cx="8743950" cy="4724400"/>
          </a:xfrm>
        </p:spPr>
        <p:txBody>
          <a:bodyPr/>
          <a:lstStyle/>
          <a:p>
            <a:r>
              <a:rPr lang="en-US" altLang="en-US" b="1" dirty="0"/>
              <a:t>Prevention</a:t>
            </a:r>
          </a:p>
          <a:p>
            <a:pPr lvl="1"/>
            <a:r>
              <a:rPr lang="en-US" altLang="en-US" b="1" u="sng" dirty="0"/>
              <a:t>Clean bins</a:t>
            </a:r>
          </a:p>
          <a:p>
            <a:pPr lvl="1"/>
            <a:r>
              <a:rPr lang="en-US" altLang="en-US" b="1" dirty="0"/>
              <a:t>Seal bins (for possible fumigation….)</a:t>
            </a:r>
          </a:p>
          <a:p>
            <a:pPr lvl="1"/>
            <a:r>
              <a:rPr lang="en-US" altLang="en-US" b="1" dirty="0"/>
              <a:t>Apply residual insecticides to bin and grain</a:t>
            </a:r>
          </a:p>
          <a:p>
            <a:pPr lvl="1"/>
            <a:r>
              <a:rPr lang="en-US" altLang="en-US" b="1" dirty="0"/>
              <a:t>Store dry grain; </a:t>
            </a:r>
            <a:r>
              <a:rPr lang="en-US" altLang="en-US" b="1" u="sng" dirty="0"/>
              <a:t>aerate</a:t>
            </a:r>
            <a:r>
              <a:rPr lang="en-US" altLang="en-US" b="1" dirty="0"/>
              <a:t> to cool grain</a:t>
            </a:r>
          </a:p>
          <a:p>
            <a:r>
              <a:rPr lang="en-US" altLang="en-US" b="1" dirty="0"/>
              <a:t>Monitor and record temperature, grain quality, and pest presence/numbers</a:t>
            </a:r>
          </a:p>
          <a:p>
            <a:r>
              <a:rPr lang="en-US" altLang="en-US" b="1" dirty="0"/>
              <a:t>If insect threshold (=comfort level) is surpassed, </a:t>
            </a:r>
            <a:r>
              <a:rPr lang="en-US" altLang="en-US" b="1" u="sng" dirty="0"/>
              <a:t>then fumigate</a:t>
            </a:r>
          </a:p>
        </p:txBody>
      </p:sp>
    </p:spTree>
    <p:extLst>
      <p:ext uri="{BB962C8B-B14F-4D97-AF65-F5344CB8AC3E}">
        <p14:creationId xmlns:p14="http://schemas.microsoft.com/office/powerpoint/2010/main" val="367802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7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7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7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7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52400"/>
            <a:ext cx="9597771" cy="99060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ProFume</a:t>
            </a:r>
            <a:r>
              <a:rPr lang="en-US" b="1" dirty="0">
                <a:solidFill>
                  <a:schemeClr val="tx1"/>
                </a:solidFill>
              </a:rPr>
              <a:t>® = </a:t>
            </a:r>
            <a:r>
              <a:rPr lang="en-US" b="1" dirty="0" err="1">
                <a:solidFill>
                  <a:schemeClr val="tx1"/>
                </a:solidFill>
              </a:rPr>
              <a:t>Sulfuryl</a:t>
            </a:r>
            <a:r>
              <a:rPr lang="en-US" b="1" dirty="0">
                <a:solidFill>
                  <a:schemeClr val="tx1"/>
                </a:solidFill>
              </a:rPr>
              <a:t> Fluoride for Food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(same as </a:t>
            </a:r>
            <a:r>
              <a:rPr lang="en-US" sz="3600" b="1" dirty="0" err="1">
                <a:solidFill>
                  <a:schemeClr val="tx1"/>
                </a:solidFill>
              </a:rPr>
              <a:t>Vikane</a:t>
            </a:r>
            <a:r>
              <a:rPr lang="en-US" sz="3600" b="1" dirty="0">
                <a:solidFill>
                  <a:schemeClr val="tx1"/>
                </a:solidFill>
              </a:rPr>
              <a:t> ® for non-food structures)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6700" y="1447800"/>
            <a:ext cx="4911471" cy="5257800"/>
          </a:xfrm>
        </p:spPr>
        <p:txBody>
          <a:bodyPr/>
          <a:lstStyle/>
          <a:p>
            <a:r>
              <a:rPr lang="en-US" b="1" dirty="0"/>
              <a:t>DAS proposed SF as a MB alternative &gt; 15 years ago</a:t>
            </a:r>
          </a:p>
          <a:p>
            <a:r>
              <a:rPr lang="en-US" b="1" dirty="0"/>
              <a:t>Stored gain registration was received first</a:t>
            </a:r>
          </a:p>
          <a:p>
            <a:r>
              <a:rPr lang="en-US" b="1" dirty="0"/>
              <a:t>Now fully registered in US, EU, AU and other countries</a:t>
            </a:r>
          </a:p>
          <a:p>
            <a:r>
              <a:rPr lang="en-US" b="1" dirty="0"/>
              <a:t>Can kill PH3-resistant insects; diff. mode of action</a:t>
            </a:r>
          </a:p>
          <a:p>
            <a:r>
              <a:rPr lang="en-US" b="1" dirty="0"/>
              <a:t>Limited by a maximum dose of 1500 CTP; also some insects hard to kill</a:t>
            </a:r>
          </a:p>
        </p:txBody>
      </p:sp>
      <p:pic>
        <p:nvPicPr>
          <p:cNvPr id="4" name="Picture 4" descr="ProFume Cylinder Glamour Sh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676400"/>
            <a:ext cx="3276600" cy="49114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upload.wikimedia.org/wikipedia/commons/thumb/9/9a/Sulfuryl-fluoride-3D-balls.png/120px-Sulfuryl-fluoride-3D-bal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328858"/>
            <a:ext cx="1752600" cy="1606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1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76200"/>
            <a:ext cx="101727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SF (</a:t>
            </a:r>
            <a:r>
              <a:rPr lang="en-US" altLang="en-US" b="1" dirty="0" err="1">
                <a:solidFill>
                  <a:schemeClr val="tx1"/>
                </a:solidFill>
              </a:rPr>
              <a:t>ProFume</a:t>
            </a:r>
            <a:r>
              <a:rPr lang="en-US" altLang="en-US" b="1" dirty="0">
                <a:solidFill>
                  <a:schemeClr val="tx1"/>
                </a:solidFill>
              </a:rPr>
              <a:t>) Loss from Sorption on Grains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524000"/>
            <a:ext cx="9172575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b="1" dirty="0"/>
              <a:t>Separate experiments done with wheat, corn and rough rice</a:t>
            </a:r>
          </a:p>
          <a:p>
            <a:pPr>
              <a:lnSpc>
                <a:spcPct val="80000"/>
              </a:lnSpc>
            </a:pPr>
            <a:r>
              <a:rPr lang="en-US" altLang="en-US" sz="2800" b="1" dirty="0"/>
              <a:t>All jars were held for 7 days; gas samples were taken frequently</a:t>
            </a:r>
          </a:p>
          <a:p>
            <a:pPr>
              <a:lnSpc>
                <a:spcPct val="80000"/>
              </a:lnSpc>
            </a:pPr>
            <a:r>
              <a:rPr lang="en-US" altLang="en-US" sz="2800" b="1" dirty="0"/>
              <a:t>Jars were exposed to one of three target concentrations in </a:t>
            </a:r>
            <a:r>
              <a:rPr lang="en-US" altLang="en-US" sz="2800" b="1" dirty="0" err="1"/>
              <a:t>oz</a:t>
            </a:r>
            <a:r>
              <a:rPr lang="en-US" altLang="en-US" sz="2800" b="1" dirty="0"/>
              <a:t>/</a:t>
            </a:r>
            <a:r>
              <a:rPr lang="en-US" altLang="en-US" sz="2800" b="1" dirty="0" err="1"/>
              <a:t>mcf</a:t>
            </a:r>
            <a:r>
              <a:rPr lang="en-US" altLang="en-US" sz="2800" b="1" dirty="0"/>
              <a:t>: 62.5, 31.3 and 15.6 </a:t>
            </a:r>
          </a:p>
          <a:p>
            <a:pPr>
              <a:lnSpc>
                <a:spcPct val="80000"/>
              </a:lnSpc>
            </a:pPr>
            <a:r>
              <a:rPr lang="en-US" altLang="en-US" sz="2800" b="1" dirty="0"/>
              <a:t>All experiments were conducted at 20, 25 and 30 C</a:t>
            </a:r>
          </a:p>
          <a:p>
            <a:pPr>
              <a:lnSpc>
                <a:spcPct val="80000"/>
              </a:lnSpc>
            </a:pPr>
            <a:r>
              <a:rPr lang="en-US" altLang="en-US" sz="2800" b="1" dirty="0"/>
              <a:t>After 7 days each jar was opened, flushed with forced air for 30 seconds, then re-sealed to allow for desorption of SF from the grain.</a:t>
            </a:r>
          </a:p>
          <a:p>
            <a:pPr>
              <a:lnSpc>
                <a:spcPct val="80000"/>
              </a:lnSpc>
            </a:pPr>
            <a:r>
              <a:rPr lang="en-US" altLang="en-US" sz="2800" b="1" dirty="0"/>
              <a:t>Samples of air inside desorbing jars were taken at 1, 2, 4 and 24 hrs.</a:t>
            </a:r>
          </a:p>
          <a:p>
            <a:pPr>
              <a:lnSpc>
                <a:spcPct val="80000"/>
              </a:lnSpc>
            </a:pP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8821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9" name="Picture 5" descr="mites on pet food in foc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44" y="1459690"/>
            <a:ext cx="2838451" cy="2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110" name="Picture 6" descr="mite3-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886200"/>
            <a:ext cx="232186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85725" y="373559"/>
            <a:ext cx="10058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+mn-lt"/>
              </a:rPr>
              <a:t>Ham Mite: In Need of  MB Alternative</a:t>
            </a:r>
          </a:p>
        </p:txBody>
      </p:sp>
      <p:pic>
        <p:nvPicPr>
          <p:cNvPr id="7" name="Picture 4" descr="C:\Users\nana yaa\Desktop\DSC059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524000"/>
            <a:ext cx="6462680" cy="428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426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76200" y="76200"/>
            <a:ext cx="100965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Mortality of Ham Mites under SF: 48h, 25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120775" y="1604962"/>
          <a:ext cx="7832725" cy="510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4533900" imgH="2952681" progId="Excel.Sheet.8">
                  <p:embed/>
                </p:oleObj>
              </mc:Choice>
              <mc:Fallback>
                <p:oleObj name="Chart" r:id="rId2" imgW="4533900" imgH="2952681" progId="Excel.Sheet.8">
                  <p:embed/>
                  <p:pic>
                    <p:nvPicPr>
                      <p:cNvPr id="1026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775" y="1604962"/>
                        <a:ext cx="7832725" cy="510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972300" y="1785256"/>
            <a:ext cx="1524000" cy="419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01100" y="37338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Above the EPA label rate</a:t>
            </a:r>
          </a:p>
        </p:txBody>
      </p:sp>
    </p:spTree>
    <p:extLst>
      <p:ext uri="{BB962C8B-B14F-4D97-AF65-F5344CB8AC3E}">
        <p14:creationId xmlns:p14="http://schemas.microsoft.com/office/powerpoint/2010/main" val="171730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ProFume</a:t>
            </a:r>
            <a:r>
              <a:rPr lang="en-US" b="1" dirty="0">
                <a:solidFill>
                  <a:schemeClr val="tx1"/>
                </a:solidFill>
              </a:rPr>
              <a:t> + Heat for Mite Eggs!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856100551"/>
              </p:ext>
            </p:extLst>
          </p:nvPr>
        </p:nvGraphicFramePr>
        <p:xfrm>
          <a:off x="952500" y="1524000"/>
          <a:ext cx="8458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0171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limitations to SF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9229" y="1828800"/>
            <a:ext cx="9172575" cy="4343400"/>
          </a:xfrm>
        </p:spPr>
        <p:txBody>
          <a:bodyPr/>
          <a:lstStyle/>
          <a:p>
            <a:r>
              <a:rPr lang="en-US" sz="3200" b="1" dirty="0"/>
              <a:t>The 1500 CTP is a critical point before which treatment MUST STOP</a:t>
            </a:r>
          </a:p>
          <a:p>
            <a:r>
              <a:rPr lang="en-US" sz="3200" b="1" dirty="0"/>
              <a:t>Sone life stages/species are more tolerant to SF than others, especially at cool temps</a:t>
            </a:r>
          </a:p>
          <a:p>
            <a:r>
              <a:rPr lang="en-US" sz="3200" b="1" dirty="0"/>
              <a:t>Sorption by commodity can limit available gas for killing pests—but CTP applied still holds!</a:t>
            </a:r>
          </a:p>
          <a:p>
            <a:r>
              <a:rPr lang="en-US" sz="3200" b="1" dirty="0"/>
              <a:t>Must be skilled and experienced with SF for cost-effective applications</a:t>
            </a:r>
          </a:p>
        </p:txBody>
      </p:sp>
    </p:spTree>
    <p:extLst>
      <p:ext uri="{BB962C8B-B14F-4D97-AF65-F5344CB8AC3E}">
        <p14:creationId xmlns:p14="http://schemas.microsoft.com/office/powerpoint/2010/main" val="18894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Alternatives to Current Fumigants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100" y="2590800"/>
            <a:ext cx="9597771" cy="2971800"/>
          </a:xfrm>
        </p:spPr>
        <p:txBody>
          <a:bodyPr/>
          <a:lstStyle/>
          <a:p>
            <a:r>
              <a:rPr lang="en-US" sz="4000" b="1" dirty="0"/>
              <a:t>Gases that </a:t>
            </a:r>
            <a:r>
              <a:rPr lang="en-US" sz="4000" b="1" i="1" dirty="0"/>
              <a:t>could</a:t>
            </a:r>
            <a:r>
              <a:rPr lang="en-US" sz="4000" b="1" dirty="0"/>
              <a:t> be registered by EPA</a:t>
            </a:r>
          </a:p>
          <a:p>
            <a:r>
              <a:rPr lang="en-US" sz="4000" b="1" dirty="0"/>
              <a:t>Controlled or modified atmospheric gases</a:t>
            </a:r>
          </a:p>
          <a:p>
            <a:r>
              <a:rPr lang="en-US" sz="4000" b="1" dirty="0"/>
              <a:t>Biologically-based controls</a:t>
            </a:r>
          </a:p>
          <a:p>
            <a:r>
              <a:rPr lang="en-US" sz="4000" b="1" dirty="0"/>
              <a:t>IPM – Integrated Pest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52400"/>
            <a:ext cx="9677399" cy="9906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Fumigants with Potential for Registration on Commodities and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9229" y="1752600"/>
            <a:ext cx="5749671" cy="2971800"/>
          </a:xfrm>
        </p:spPr>
        <p:txBody>
          <a:bodyPr/>
          <a:lstStyle/>
          <a:p>
            <a:r>
              <a:rPr lang="en-US" b="1" dirty="0"/>
              <a:t>Ethyl </a:t>
            </a:r>
            <a:r>
              <a:rPr lang="en-US" b="1" dirty="0" err="1"/>
              <a:t>Formate</a:t>
            </a:r>
            <a:r>
              <a:rPr lang="en-US" b="1" dirty="0"/>
              <a:t>:  food safe</a:t>
            </a:r>
          </a:p>
          <a:p>
            <a:r>
              <a:rPr lang="en-US" b="1" dirty="0"/>
              <a:t>Propylene Oxide, PPO:  currently registered antimicrobial</a:t>
            </a:r>
          </a:p>
          <a:p>
            <a:r>
              <a:rPr lang="en-US" b="1" dirty="0"/>
              <a:t>MITC from </a:t>
            </a:r>
            <a:r>
              <a:rPr lang="en-US" b="1" dirty="0" err="1"/>
              <a:t>Metam</a:t>
            </a:r>
            <a:r>
              <a:rPr lang="en-US" b="1" dirty="0"/>
              <a:t> Sodium:  registered soil fumigant</a:t>
            </a:r>
          </a:p>
        </p:txBody>
      </p:sp>
      <p:grpSp>
        <p:nvGrpSpPr>
          <p:cNvPr id="4" name="Group 15"/>
          <p:cNvGrpSpPr/>
          <p:nvPr/>
        </p:nvGrpSpPr>
        <p:grpSpPr>
          <a:xfrm>
            <a:off x="723900" y="4876800"/>
            <a:ext cx="6532991" cy="1645683"/>
            <a:chOff x="723900" y="5048249"/>
            <a:chExt cx="6532991" cy="1645683"/>
          </a:xfrm>
        </p:grpSpPr>
        <p:pic>
          <p:nvPicPr>
            <p:cNvPr id="63494" name="Picture 6" descr="http://upload.wikimedia.org/wikipedia/commons/thumb/c/c0/Methyl_isothiocyanate.png/100px-Methyl_isothiocyanat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33900" y="5410200"/>
              <a:ext cx="1904995" cy="762000"/>
            </a:xfrm>
            <a:prstGeom prst="rect">
              <a:avLst/>
            </a:prstGeom>
            <a:noFill/>
          </p:spPr>
        </p:pic>
        <p:pic>
          <p:nvPicPr>
            <p:cNvPr id="63496" name="Picture 8" descr="http://upload.wikimedia.org/wikipedia/commons/thumb/3/37/Metham_sodium.png/150px-Metham_sodium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900" y="5048249"/>
              <a:ext cx="1915132" cy="1200151"/>
            </a:xfrm>
            <a:prstGeom prst="rect">
              <a:avLst/>
            </a:prstGeom>
            <a:noFill/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086100" y="5791200"/>
              <a:ext cx="990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56402" y="6324600"/>
              <a:ext cx="1696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Metam</a:t>
              </a:r>
              <a:r>
                <a:rPr lang="en-US" b="1" dirty="0"/>
                <a:t> Sodium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52900" y="6248400"/>
              <a:ext cx="3103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MITC, Methyl </a:t>
              </a:r>
              <a:r>
                <a:rPr lang="en-US" b="1" dirty="0" err="1"/>
                <a:t>Isothiocyanate</a:t>
              </a:r>
              <a:endParaRPr lang="en-US" b="1" dirty="0"/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6995951" y="1739884"/>
            <a:ext cx="2037771" cy="1536716"/>
            <a:chOff x="6995951" y="1575816"/>
            <a:chExt cx="2037771" cy="1536716"/>
          </a:xfrm>
        </p:grpSpPr>
        <p:pic>
          <p:nvPicPr>
            <p:cNvPr id="63490" name="Picture 2" descr="http://upload.wikimedia.org/wikipedia/commons/thumb/a/ae/Ethyl-formate-2D-skeletal-B.png/100px-Ethyl-formate-2D-skeletal-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95951" y="1575816"/>
              <a:ext cx="1881349" cy="1091184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7429500" y="2743200"/>
              <a:ext cx="1604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Ethyl </a:t>
              </a:r>
              <a:r>
                <a:rPr lang="en-US" b="1" dirty="0" err="1"/>
                <a:t>Formate</a:t>
              </a:r>
              <a:endParaRPr lang="en-US" b="1" dirty="0"/>
            </a:p>
          </p:txBody>
        </p:sp>
      </p:grpSp>
      <p:grpSp>
        <p:nvGrpSpPr>
          <p:cNvPr id="6" name="Group 14"/>
          <p:cNvGrpSpPr/>
          <p:nvPr/>
        </p:nvGrpSpPr>
        <p:grpSpPr>
          <a:xfrm>
            <a:off x="6729382" y="3429000"/>
            <a:ext cx="2147918" cy="1752600"/>
            <a:chOff x="6729382" y="3200400"/>
            <a:chExt cx="2147918" cy="1752600"/>
          </a:xfrm>
        </p:grpSpPr>
        <p:pic>
          <p:nvPicPr>
            <p:cNvPr id="63492" name="Picture 4" descr="http://upload.wikimedia.org/wikipedia/commons/thumb/8/81/Propylene_oxide.svg/200px-Propylene_oxide.svg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29382" y="3200400"/>
              <a:ext cx="2147918" cy="16002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7429500" y="458366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15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Atmosphere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idx="1"/>
          </p:nvPr>
        </p:nvSpPr>
        <p:spPr>
          <a:xfrm>
            <a:off x="1333500" y="2133600"/>
            <a:ext cx="7772400" cy="3276600"/>
          </a:xfrm>
        </p:spPr>
        <p:txBody>
          <a:bodyPr>
            <a:noAutofit/>
          </a:bodyPr>
          <a:lstStyle/>
          <a:p>
            <a:r>
              <a:rPr lang="en-US" sz="4000" b="1" dirty="0"/>
              <a:t>Nitrogen, N</a:t>
            </a:r>
            <a:r>
              <a:rPr lang="en-US" sz="4000" b="1" baseline="-25000" dirty="0"/>
              <a:t>2</a:t>
            </a:r>
            <a:r>
              <a:rPr lang="en-US" sz="4000" b="1" dirty="0"/>
              <a:t> = 78.0%</a:t>
            </a:r>
          </a:p>
          <a:p>
            <a:r>
              <a:rPr lang="en-US" sz="4000" b="1" dirty="0"/>
              <a:t>Oxygen, O</a:t>
            </a:r>
            <a:r>
              <a:rPr lang="en-US" sz="4000" b="1" baseline="-25000" dirty="0"/>
              <a:t>2</a:t>
            </a:r>
            <a:r>
              <a:rPr lang="en-US" sz="4000" b="1" dirty="0"/>
              <a:t> =  20.9%</a:t>
            </a:r>
          </a:p>
          <a:p>
            <a:r>
              <a:rPr lang="en-US" sz="4000" b="1" dirty="0"/>
              <a:t>Carbon Dioxide, CO</a:t>
            </a:r>
            <a:r>
              <a:rPr lang="en-US" sz="4000" b="1" baseline="-25000" dirty="0"/>
              <a:t>2</a:t>
            </a:r>
            <a:r>
              <a:rPr lang="en-US" sz="4000" b="1" dirty="0"/>
              <a:t> = 0.03%</a:t>
            </a:r>
          </a:p>
          <a:p>
            <a:r>
              <a:rPr lang="en-US" sz="4000" b="1" dirty="0"/>
              <a:t>Sea Level Pressure = 760 mm Hg</a:t>
            </a:r>
          </a:p>
        </p:txBody>
      </p:sp>
    </p:spTree>
    <p:extLst>
      <p:ext uri="{BB962C8B-B14F-4D97-AF65-F5344CB8AC3E}">
        <p14:creationId xmlns:p14="http://schemas.microsoft.com/office/powerpoint/2010/main" val="155563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28600"/>
            <a:ext cx="9747504" cy="9906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Controlled Atmosphere: High CO</a:t>
            </a:r>
            <a:r>
              <a:rPr lang="en-US" b="1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42900" y="3124200"/>
            <a:ext cx="9477375" cy="2590800"/>
          </a:xfrm>
        </p:spPr>
        <p:txBody>
          <a:bodyPr/>
          <a:lstStyle/>
          <a:p>
            <a:r>
              <a:rPr lang="en-US" sz="3600" b="1" dirty="0"/>
              <a:t>High doses + good sealing + long exposures</a:t>
            </a:r>
          </a:p>
          <a:p>
            <a:r>
              <a:rPr lang="en-US" sz="3600" b="1" dirty="0"/>
              <a:t>Can be very expensive</a:t>
            </a:r>
          </a:p>
          <a:p>
            <a:r>
              <a:rPr lang="en-US" sz="3600" b="1" dirty="0"/>
              <a:t>Best for chamber fumigations, when other chemicals are not advised (museum artifacts)</a:t>
            </a:r>
          </a:p>
        </p:txBody>
      </p:sp>
      <p:pic>
        <p:nvPicPr>
          <p:cNvPr id="58370" name="Picture 2" descr="http://upload.wikimedia.org/wikipedia/commons/thumb/a/af/Carbon-dioxide-3D-vdW.svg/121px-Carbon-dioxide-3D-vdW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3300" y="1523999"/>
            <a:ext cx="2209800" cy="146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2" name="Picture 2" descr="b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44512"/>
            <a:ext cx="10058400" cy="60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375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304800"/>
            <a:ext cx="9258300" cy="1066800"/>
          </a:xfrm>
        </p:spPr>
        <p:txBody>
          <a:bodyPr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</a:rPr>
              <a:t>Mortality of Ham Beetles Under CO</a:t>
            </a:r>
            <a:r>
              <a:rPr lang="en-US" sz="3800" b="1" baseline="-25000" dirty="0">
                <a:solidFill>
                  <a:schemeClr val="tx1"/>
                </a:solidFill>
                <a:latin typeface="Times New Roman" pitchFamily="18" charset="0"/>
              </a:rPr>
              <a:t>2 </a:t>
            </a:r>
            <a:endParaRPr lang="en-US" sz="38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0" y="1676400"/>
            <a:ext cx="66675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514350" y="6384926"/>
            <a:ext cx="94297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v"/>
            </a:pPr>
            <a:r>
              <a:rPr lang="en-US" sz="2000" b="1">
                <a:latin typeface="Times New Roman" pitchFamily="18" charset="0"/>
                <a:cs typeface="Arial" charset="0"/>
              </a:rPr>
              <a:t> 60% CO</a:t>
            </a:r>
            <a:r>
              <a:rPr lang="en-US" sz="2000" b="1" baseline="-25000">
                <a:latin typeface="Times New Roman" pitchFamily="18" charset="0"/>
                <a:cs typeface="Arial" charset="0"/>
              </a:rPr>
              <a:t>2</a:t>
            </a:r>
            <a:r>
              <a:rPr lang="en-US" sz="2000" b="1">
                <a:latin typeface="Times New Roman" pitchFamily="18" charset="0"/>
                <a:cs typeface="Arial" charset="0"/>
              </a:rPr>
              <a:t> was needed to kill 100% ham beetle eggs and adults at 144h</a:t>
            </a:r>
            <a:r>
              <a:rPr lang="en-US" b="1"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952500" y="1219200"/>
            <a:ext cx="2200275" cy="5029200"/>
            <a:chOff x="4128" y="720"/>
            <a:chExt cx="1344" cy="3168"/>
          </a:xfrm>
        </p:grpSpPr>
        <p:pic>
          <p:nvPicPr>
            <p:cNvPr id="29704" name="Picture 19" descr="1_m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8" y="720"/>
              <a:ext cx="1344" cy="1076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9705" name="Picture 20" descr="Necrobia larva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8" y="1824"/>
              <a:ext cx="134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6" descr="Red Legged beetle"/>
            <p:cNvPicPr>
              <a:picLocks noChangeAspect="1" noChangeArrowheads="1"/>
            </p:cNvPicPr>
            <p:nvPr/>
          </p:nvPicPr>
          <p:blipFill>
            <a:blip r:embed="rId5" cstate="print"/>
            <a:srcRect b="4315"/>
            <a:stretch>
              <a:fillRect/>
            </a:stretch>
          </p:blipFill>
          <p:spPr bwMode="auto">
            <a:xfrm>
              <a:off x="4128" y="2880"/>
              <a:ext cx="1342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7" name="Rectangle 22"/>
            <p:cNvSpPr>
              <a:spLocks noChangeArrowheads="1"/>
            </p:cNvSpPr>
            <p:nvPr/>
          </p:nvSpPr>
          <p:spPr bwMode="auto">
            <a:xfrm>
              <a:off x="4128" y="720"/>
              <a:ext cx="1344" cy="3168"/>
            </a:xfrm>
            <a:prstGeom prst="rect">
              <a:avLst/>
            </a:prstGeom>
            <a:noFill/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61925"/>
            <a:ext cx="9683752" cy="990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Use a Vacuum Pump to get 1% Oxygen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</a:blip>
          <a:srcRect/>
          <a:stretch>
            <a:fillRect/>
          </a:stretch>
        </p:blipFill>
        <p:spPr bwMode="auto">
          <a:xfrm>
            <a:off x="266699" y="2514600"/>
            <a:ext cx="4114801" cy="269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4686300" y="2209800"/>
            <a:ext cx="5499262" cy="4343400"/>
            <a:chOff x="4824285" y="2438400"/>
            <a:chExt cx="5499262" cy="428631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6000"/>
            </a:blip>
            <a:srcRect/>
            <a:stretch>
              <a:fillRect/>
            </a:stretch>
          </p:blipFill>
          <p:spPr bwMode="auto">
            <a:xfrm>
              <a:off x="5067300" y="2438400"/>
              <a:ext cx="5111752" cy="383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824285" y="6324600"/>
              <a:ext cx="54992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The “Cocoon” with organic cocoa under vacuum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43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</a:rPr>
              <a:t>Biologically Based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0" y="2133600"/>
            <a:ext cx="9677400" cy="3048000"/>
          </a:xfrm>
        </p:spPr>
        <p:txBody>
          <a:bodyPr/>
          <a:lstStyle/>
          <a:p>
            <a:r>
              <a:rPr lang="en-US" sz="3600" b="1" dirty="0"/>
              <a:t>Diatomaceous earth:  DE, death by desiccation</a:t>
            </a:r>
          </a:p>
          <a:p>
            <a:r>
              <a:rPr lang="en-US" sz="3600" b="1" dirty="0"/>
              <a:t>Bio-pesticide:   </a:t>
            </a:r>
            <a:r>
              <a:rPr lang="en-US" sz="3600" b="1" dirty="0" err="1"/>
              <a:t>Spinosad</a:t>
            </a:r>
            <a:r>
              <a:rPr lang="en-US" sz="3600" b="1" dirty="0"/>
              <a:t>  (</a:t>
            </a:r>
            <a:r>
              <a:rPr lang="en-US" sz="3600" b="1" dirty="0" err="1"/>
              <a:t>Sensat</a:t>
            </a:r>
            <a:r>
              <a:rPr lang="en-US" sz="3600" b="1" dirty="0"/>
              <a:t>®)</a:t>
            </a:r>
          </a:p>
          <a:p>
            <a:r>
              <a:rPr lang="en-US" sz="3600" b="1" dirty="0"/>
              <a:t>Insect Growth Regulators – IGRs</a:t>
            </a:r>
          </a:p>
          <a:p>
            <a:r>
              <a:rPr lang="en-US" sz="3600" b="1" dirty="0"/>
              <a:t>Extreme Temperatures—Heat and Cold</a:t>
            </a:r>
          </a:p>
        </p:txBody>
      </p:sp>
    </p:spTree>
    <p:extLst>
      <p:ext uri="{BB962C8B-B14F-4D97-AF65-F5344CB8AC3E}">
        <p14:creationId xmlns:p14="http://schemas.microsoft.com/office/powerpoint/2010/main" val="403285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ChangeArrowheads="1"/>
          </p:cNvSpPr>
          <p:nvPr/>
        </p:nvSpPr>
        <p:spPr bwMode="auto">
          <a:xfrm>
            <a:off x="228600" y="228600"/>
            <a:ext cx="983694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Diatoms</a:t>
            </a:r>
          </a:p>
        </p:txBody>
      </p:sp>
      <p:graphicFrame>
        <p:nvGraphicFramePr>
          <p:cNvPr id="476163" name="Object 3"/>
          <p:cNvGraphicFramePr>
            <a:graphicFrameLocks noChangeAspect="1"/>
          </p:cNvGraphicFramePr>
          <p:nvPr/>
        </p:nvGraphicFramePr>
        <p:xfrm>
          <a:off x="457200" y="1762126"/>
          <a:ext cx="457200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838846" imgH="2266667" progId="">
                  <p:embed/>
                </p:oleObj>
              </mc:Choice>
              <mc:Fallback>
                <p:oleObj name="Photo Editor Photo" r:id="rId3" imgW="2838846" imgH="2266667" progId="">
                  <p:embed/>
                  <p:pic>
                    <p:nvPicPr>
                      <p:cNvPr id="4761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762126"/>
                        <a:ext cx="4572000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61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68475"/>
            <a:ext cx="472380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293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DE treated bins with ca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-1588"/>
            <a:ext cx="8992196" cy="680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1365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4" name="Picture 2" descr="LGB covered with 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75"/>
            <a:ext cx="9829800" cy="68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7363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61453" y="152400"/>
            <a:ext cx="7563447" cy="1066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Biological Insecticide: </a:t>
            </a:r>
            <a:r>
              <a:rPr lang="en-US" b="1" dirty="0" err="1">
                <a:solidFill>
                  <a:schemeClr val="tx1"/>
                </a:solidFill>
              </a:rPr>
              <a:t>Spinosad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981200"/>
            <a:ext cx="9248775" cy="3810000"/>
          </a:xfrm>
        </p:spPr>
        <p:txBody>
          <a:bodyPr/>
          <a:lstStyle/>
          <a:p>
            <a:r>
              <a:rPr lang="en-US" sz="3200" b="1" dirty="0"/>
              <a:t>A reduced-risk pesticide – low mammalian and avian toxicity</a:t>
            </a:r>
          </a:p>
          <a:p>
            <a:r>
              <a:rPr lang="en-US" sz="3200" b="1" dirty="0"/>
              <a:t>Derived from a bacterial fermentation product</a:t>
            </a:r>
          </a:p>
          <a:p>
            <a:r>
              <a:rPr lang="en-US" sz="3200" b="1" dirty="0"/>
              <a:t>Broad-spectrum – toxic by ingestion and contact</a:t>
            </a:r>
          </a:p>
          <a:p>
            <a:r>
              <a:rPr lang="en-US" sz="3200" b="1" dirty="0"/>
              <a:t>Extremely effective against lesser grain borer</a:t>
            </a:r>
          </a:p>
          <a:p>
            <a:r>
              <a:rPr lang="en-US" sz="3200" b="1" dirty="0"/>
              <a:t>Registered in U.S. at 1.0 ppm, Bayer has </a:t>
            </a:r>
            <a:r>
              <a:rPr lang="en-US" sz="3200" b="1" dirty="0" err="1"/>
              <a:t>Sensat</a:t>
            </a:r>
            <a:r>
              <a:rPr lang="en-US" sz="3200" b="1" dirty="0"/>
              <a:t>®…</a:t>
            </a:r>
          </a:p>
          <a:p>
            <a:r>
              <a:rPr lang="en-US" sz="3200" b="1" dirty="0"/>
              <a:t>May/will be approved for Organic Foods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96482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2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2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2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2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2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2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2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2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2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2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7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Small Bin Trial of </a:t>
            </a:r>
            <a:r>
              <a:rPr lang="en-US" b="1" dirty="0" err="1">
                <a:solidFill>
                  <a:schemeClr val="tx1"/>
                </a:solidFill>
              </a:rPr>
              <a:t>Spinosad</a:t>
            </a:r>
            <a:r>
              <a:rPr lang="en-US" b="1" dirty="0">
                <a:solidFill>
                  <a:schemeClr val="tx1"/>
                </a:solidFill>
              </a:rPr>
              <a:t> at Oklahoma State University</a:t>
            </a:r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405" y="2209800"/>
            <a:ext cx="5334595" cy="3962400"/>
          </a:xfrm>
        </p:spPr>
        <p:txBody>
          <a:bodyPr/>
          <a:lstStyle/>
          <a:p>
            <a:r>
              <a:rPr lang="en-US" sz="3200" b="1" dirty="0"/>
              <a:t>Replicated bin study</a:t>
            </a:r>
          </a:p>
          <a:p>
            <a:r>
              <a:rPr lang="en-US" sz="3200" b="1" dirty="0" err="1"/>
              <a:t>Spinosad</a:t>
            </a:r>
            <a:r>
              <a:rPr lang="en-US" sz="3200" b="1" dirty="0"/>
              <a:t> alone at 1 </a:t>
            </a:r>
            <a:r>
              <a:rPr lang="en-US" sz="3200" b="1" dirty="0" err="1"/>
              <a:t>ppm</a:t>
            </a:r>
            <a:endParaRPr lang="en-US" sz="3200" b="1" dirty="0"/>
          </a:p>
          <a:p>
            <a:r>
              <a:rPr lang="en-US" sz="3200" b="1" dirty="0" err="1"/>
              <a:t>Reldan</a:t>
            </a:r>
            <a:r>
              <a:rPr lang="en-US" sz="3200" b="1" dirty="0"/>
              <a:t> alone at 6 </a:t>
            </a:r>
            <a:r>
              <a:rPr lang="en-US" sz="3200" b="1" dirty="0" err="1"/>
              <a:t>ppm</a:t>
            </a:r>
            <a:r>
              <a:rPr lang="en-US" sz="3200" b="1" dirty="0"/>
              <a:t> </a:t>
            </a:r>
          </a:p>
          <a:p>
            <a:r>
              <a:rPr lang="en-US" sz="3200" b="1" dirty="0"/>
              <a:t>Untreated bins</a:t>
            </a:r>
          </a:p>
          <a:p>
            <a:r>
              <a:rPr lang="en-US" sz="3200" b="1" dirty="0"/>
              <a:t>Grain stored 2 years with no other treatments</a:t>
            </a:r>
          </a:p>
        </p:txBody>
      </p:sp>
      <p:pic>
        <p:nvPicPr>
          <p:cNvPr id="494596" name="Picture 4" descr="small bin+lad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628203"/>
            <a:ext cx="3810000" cy="50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4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4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4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4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4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4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4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4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4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4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595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0"/>
            <a:ext cx="8829675" cy="19812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Average No. of Insect-Damaged Kernels, </a:t>
            </a:r>
            <a:r>
              <a:rPr lang="en-US" b="1" u="sng" dirty="0">
                <a:solidFill>
                  <a:schemeClr val="tx1"/>
                </a:solidFill>
              </a:rPr>
              <a:t>IDK</a:t>
            </a:r>
            <a:r>
              <a:rPr lang="en-US" b="1" dirty="0">
                <a:solidFill>
                  <a:schemeClr val="tx1"/>
                </a:solidFill>
              </a:rPr>
              <a:t>, per 100g Sample after Two Years (32+ IDK not for humans)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6900" y="2895600"/>
            <a:ext cx="7191969" cy="2895600"/>
          </a:xfrm>
        </p:spPr>
        <p:txBody>
          <a:bodyPr/>
          <a:lstStyle/>
          <a:p>
            <a:r>
              <a:rPr lang="en-US" sz="4800" b="1" dirty="0"/>
              <a:t>Untreated		130</a:t>
            </a:r>
          </a:p>
          <a:p>
            <a:r>
              <a:rPr lang="en-US" sz="4800" b="1" dirty="0" err="1"/>
              <a:t>Reldan</a:t>
            </a:r>
            <a:r>
              <a:rPr lang="en-US" sz="4800" b="1" dirty="0"/>
              <a:t>			942</a:t>
            </a:r>
          </a:p>
          <a:p>
            <a:r>
              <a:rPr lang="en-US" sz="4800" b="1" dirty="0" err="1"/>
              <a:t>Spinosad</a:t>
            </a:r>
            <a:r>
              <a:rPr lang="en-US" sz="4800" b="1" dirty="0"/>
              <a:t>		    	    2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58657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6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6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643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</a:rPr>
              <a:t>What is an IGR?</a:t>
            </a:r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1" y="1752600"/>
            <a:ext cx="9448799" cy="3886200"/>
          </a:xfrm>
        </p:spPr>
        <p:txBody>
          <a:bodyPr/>
          <a:lstStyle/>
          <a:p>
            <a:r>
              <a:rPr lang="en-US" sz="3600" b="1" dirty="0"/>
              <a:t>IGR = </a:t>
            </a:r>
            <a:r>
              <a:rPr lang="en-US" sz="3600" b="1" u="sng" dirty="0"/>
              <a:t>Insect Growth Regulator</a:t>
            </a:r>
          </a:p>
          <a:p>
            <a:r>
              <a:rPr lang="en-US" sz="3600" b="1" dirty="0"/>
              <a:t>Chemical mimic of insect growth hormone</a:t>
            </a:r>
          </a:p>
          <a:p>
            <a:r>
              <a:rPr lang="en-US" sz="3600" b="1" dirty="0"/>
              <a:t>Does not kill adults or larvae directly</a:t>
            </a:r>
          </a:p>
          <a:p>
            <a:r>
              <a:rPr lang="en-US" sz="3600" b="1" dirty="0"/>
              <a:t>Insect dies when molting is disrupted</a:t>
            </a:r>
          </a:p>
          <a:p>
            <a:r>
              <a:rPr lang="en-US" sz="3600" b="1" dirty="0"/>
              <a:t>Extremely non-toxic and insect specific</a:t>
            </a:r>
          </a:p>
          <a:p>
            <a:r>
              <a:rPr lang="en-US" sz="3600" b="1" dirty="0"/>
              <a:t>Very safe for applicators and for food residues</a:t>
            </a:r>
          </a:p>
        </p:txBody>
      </p:sp>
    </p:spTree>
    <p:extLst>
      <p:ext uri="{BB962C8B-B14F-4D97-AF65-F5344CB8AC3E}">
        <p14:creationId xmlns:p14="http://schemas.microsoft.com/office/powerpoint/2010/main" val="281407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8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8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8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8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8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8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8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8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8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8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8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8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2" descr="vaccu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50"/>
            <a:ext cx="102870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63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74395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Effects of IGRs-Insects put on surface as larvae….</a:t>
            </a:r>
          </a:p>
        </p:txBody>
      </p:sp>
      <p:pic>
        <p:nvPicPr>
          <p:cNvPr id="5027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19200"/>
            <a:ext cx="9722644" cy="500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2788" name="Text Box 4"/>
          <p:cNvSpPr txBox="1">
            <a:spLocks noChangeArrowheads="1"/>
          </p:cNvSpPr>
          <p:nvPr/>
        </p:nvSpPr>
        <p:spPr bwMode="auto">
          <a:xfrm>
            <a:off x="906201" y="6299200"/>
            <a:ext cx="37038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Developed on Untreated Surface</a:t>
            </a:r>
          </a:p>
        </p:txBody>
      </p:sp>
      <p:sp>
        <p:nvSpPr>
          <p:cNvPr id="502789" name="Text Box 5"/>
          <p:cNvSpPr txBox="1">
            <a:spLocks noChangeArrowheads="1"/>
          </p:cNvSpPr>
          <p:nvPr/>
        </p:nvSpPr>
        <p:spPr bwMode="auto">
          <a:xfrm>
            <a:off x="5523906" y="6289675"/>
            <a:ext cx="34490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Developed on Treated Surface</a:t>
            </a:r>
          </a:p>
        </p:txBody>
      </p:sp>
    </p:spTree>
    <p:extLst>
      <p:ext uri="{BB962C8B-B14F-4D97-AF65-F5344CB8AC3E}">
        <p14:creationId xmlns:p14="http://schemas.microsoft.com/office/powerpoint/2010/main" val="4106633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" y="304800"/>
            <a:ext cx="9595104" cy="19812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Effective Grain Protectants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Possible Alternative of PH3 Resistant Pest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	**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Represent different AI **</a:t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	** Must apply while turning grain **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23900" y="2971800"/>
            <a:ext cx="8873871" cy="2743200"/>
          </a:xfrm>
        </p:spPr>
        <p:txBody>
          <a:bodyPr/>
          <a:lstStyle/>
          <a:p>
            <a:r>
              <a:rPr lang="en-US" b="1" dirty="0" err="1"/>
              <a:t>Spinosad</a:t>
            </a:r>
            <a:r>
              <a:rPr lang="en-US" b="1" dirty="0"/>
              <a:t> </a:t>
            </a:r>
            <a:r>
              <a:rPr lang="en-US" dirty="0"/>
              <a:t>(bacteria isolate; maybe not available)</a:t>
            </a:r>
          </a:p>
          <a:p>
            <a:r>
              <a:rPr lang="en-US" b="1" dirty="0" err="1"/>
              <a:t>Centynal</a:t>
            </a:r>
            <a:r>
              <a:rPr lang="en-US" dirty="0"/>
              <a:t> (</a:t>
            </a:r>
            <a:r>
              <a:rPr lang="en-US" dirty="0" err="1"/>
              <a:t>deltamethrin</a:t>
            </a:r>
            <a:r>
              <a:rPr lang="en-US" dirty="0"/>
              <a:t>)</a:t>
            </a:r>
          </a:p>
          <a:p>
            <a:r>
              <a:rPr lang="en-US" b="1" dirty="0" err="1"/>
              <a:t>Storcide</a:t>
            </a:r>
            <a:r>
              <a:rPr lang="en-US" b="1" dirty="0"/>
              <a:t> II </a:t>
            </a:r>
            <a:r>
              <a:rPr lang="en-US" dirty="0"/>
              <a:t>(combination of </a:t>
            </a:r>
            <a:r>
              <a:rPr lang="en-US" dirty="0" err="1"/>
              <a:t>deltamethrin</a:t>
            </a:r>
            <a:r>
              <a:rPr lang="en-US" dirty="0"/>
              <a:t> + </a:t>
            </a:r>
            <a:r>
              <a:rPr lang="en-US" dirty="0" err="1"/>
              <a:t>Reldan</a:t>
            </a:r>
            <a:r>
              <a:rPr lang="en-US" dirty="0"/>
              <a:t>)</a:t>
            </a:r>
          </a:p>
          <a:p>
            <a:r>
              <a:rPr lang="en-US" b="1" dirty="0" err="1"/>
              <a:t>Diacon</a:t>
            </a:r>
            <a:r>
              <a:rPr lang="en-US" b="1" dirty="0"/>
              <a:t> II </a:t>
            </a:r>
            <a:r>
              <a:rPr lang="en-US" dirty="0"/>
              <a:t>(</a:t>
            </a:r>
            <a:r>
              <a:rPr lang="en-US" dirty="0" err="1"/>
              <a:t>methoprene</a:t>
            </a:r>
            <a:r>
              <a:rPr lang="en-US" dirty="0"/>
              <a:t> IGR)</a:t>
            </a:r>
          </a:p>
          <a:p>
            <a:r>
              <a:rPr lang="en-US" b="1" dirty="0"/>
              <a:t>Phantom</a:t>
            </a:r>
            <a:r>
              <a:rPr lang="en-US" dirty="0"/>
              <a:t> (</a:t>
            </a:r>
            <a:r>
              <a:rPr lang="en-US" dirty="0" err="1"/>
              <a:t>chlorfenapyr</a:t>
            </a:r>
            <a:r>
              <a:rPr lang="en-US" dirty="0"/>
              <a:t>; labeled for surfaces)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3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</a:rPr>
              <a:t>Summary and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0500" y="1600200"/>
            <a:ext cx="9982200" cy="5181600"/>
          </a:xfrm>
        </p:spPr>
        <p:txBody>
          <a:bodyPr/>
          <a:lstStyle/>
          <a:p>
            <a:r>
              <a:rPr lang="en-US" b="1" dirty="0"/>
              <a:t>Methyl Bromide is now </a:t>
            </a:r>
            <a:r>
              <a:rPr lang="en-US" b="1" u="sng" dirty="0"/>
              <a:t>gone</a:t>
            </a:r>
            <a:r>
              <a:rPr lang="en-US" b="1" dirty="0"/>
              <a:t> for domestic uses</a:t>
            </a:r>
          </a:p>
          <a:p>
            <a:r>
              <a:rPr lang="en-US" b="1" dirty="0"/>
              <a:t>Phosphine resistance is spreading in grain insects</a:t>
            </a:r>
          </a:p>
          <a:p>
            <a:r>
              <a:rPr lang="en-US" b="1" dirty="0"/>
              <a:t>Resistance management is needed to preserve phosphine</a:t>
            </a:r>
          </a:p>
          <a:p>
            <a:r>
              <a:rPr lang="en-US" b="1" dirty="0" err="1"/>
              <a:t>ProFume</a:t>
            </a:r>
            <a:r>
              <a:rPr lang="en-US" b="1" dirty="0"/>
              <a:t> is a PH</a:t>
            </a:r>
            <a:r>
              <a:rPr lang="en-US" b="1" baseline="-25000" dirty="0"/>
              <a:t>3</a:t>
            </a:r>
            <a:r>
              <a:rPr lang="en-US" b="1" dirty="0"/>
              <a:t> alternative.  Good </a:t>
            </a:r>
            <a:r>
              <a:rPr lang="en-US" b="1" u="sng" dirty="0"/>
              <a:t>sealing</a:t>
            </a:r>
            <a:r>
              <a:rPr lang="en-US" b="1" dirty="0"/>
              <a:t>, </a:t>
            </a:r>
            <a:r>
              <a:rPr lang="en-US" b="1" u="sng" dirty="0"/>
              <a:t>adequate exposure </a:t>
            </a:r>
            <a:r>
              <a:rPr lang="en-US" b="1" dirty="0"/>
              <a:t>and </a:t>
            </a:r>
            <a:r>
              <a:rPr lang="en-US" b="1" u="sng" dirty="0"/>
              <a:t>warm</a:t>
            </a:r>
            <a:r>
              <a:rPr lang="en-US" b="1" dirty="0"/>
              <a:t> </a:t>
            </a:r>
            <a:r>
              <a:rPr lang="en-US" b="1" u="sng" dirty="0"/>
              <a:t>temperatures</a:t>
            </a:r>
            <a:r>
              <a:rPr lang="en-US" b="1" dirty="0"/>
              <a:t> are needed to kill tolerant life stages (eggs, pupae)</a:t>
            </a:r>
          </a:p>
          <a:p>
            <a:r>
              <a:rPr lang="en-US" b="1" dirty="0"/>
              <a:t>Grain managers will need to adjust their culture to </a:t>
            </a:r>
            <a:r>
              <a:rPr lang="en-US" b="1" u="sng" dirty="0"/>
              <a:t>use PH</a:t>
            </a:r>
            <a:r>
              <a:rPr lang="en-US" b="1" u="sng" baseline="-25000" dirty="0"/>
              <a:t>3</a:t>
            </a:r>
            <a:r>
              <a:rPr lang="en-US" b="1" u="sng" dirty="0"/>
              <a:t> effectively</a:t>
            </a:r>
            <a:r>
              <a:rPr lang="en-US" b="1" dirty="0"/>
              <a:t> and try various alternatives if needed</a:t>
            </a:r>
          </a:p>
          <a:p>
            <a:r>
              <a:rPr lang="en-US" b="1" dirty="0"/>
              <a:t>Adopt an IPM program with prevention and monitoring  and then proper, effective fumigation as an action tool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00100" y="152400"/>
            <a:ext cx="8743950" cy="1143000"/>
          </a:xfrm>
        </p:spPr>
        <p:txBody>
          <a:bodyPr/>
          <a:lstStyle/>
          <a:p>
            <a:pPr algn="ctr" eaLnBrk="1" hangingPunct="1"/>
            <a:r>
              <a:rPr lang="en-US" sz="4800" b="1" dirty="0">
                <a:solidFill>
                  <a:schemeClr val="tx1"/>
                </a:solidFill>
              </a:rPr>
              <a:t>Thank You Very Much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3467100" y="4800600"/>
            <a:ext cx="3382657" cy="16927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Tom Phillips</a:t>
            </a:r>
          </a:p>
          <a:p>
            <a:pPr algn="ctr"/>
            <a:r>
              <a:rPr lang="en-US" sz="3200" b="1" dirty="0"/>
              <a:t>785-532-4720</a:t>
            </a:r>
          </a:p>
          <a:p>
            <a:pPr algn="ctr"/>
            <a:r>
              <a:rPr lang="en-US" sz="4000" b="1" dirty="0"/>
              <a:t>twp1@ksu.edu</a:t>
            </a:r>
          </a:p>
        </p:txBody>
      </p:sp>
      <p:pic>
        <p:nvPicPr>
          <p:cNvPr id="7" name="Picture 13" descr="Entomology logo lady beetle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138" y="1600200"/>
            <a:ext cx="3209265" cy="312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448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0" name="Picture 2" descr="pesticide applic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4"/>
            <a:ext cx="10287000" cy="60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0371" name="AutoShape 3"/>
          <p:cNvSpPr>
            <a:spLocks noChangeArrowheads="1"/>
          </p:cNvSpPr>
          <p:nvPr/>
        </p:nvSpPr>
        <p:spPr bwMode="auto">
          <a:xfrm>
            <a:off x="3429000" y="990600"/>
            <a:ext cx="3171825" cy="2895600"/>
          </a:xfrm>
          <a:prstGeom prst="lightningBol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372" name="Text Box 4"/>
          <p:cNvSpPr txBox="1">
            <a:spLocks noChangeArrowheads="1"/>
          </p:cNvSpPr>
          <p:nvPr/>
        </p:nvSpPr>
        <p:spPr bwMode="auto">
          <a:xfrm>
            <a:off x="46435" y="4724400"/>
            <a:ext cx="36070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No confined space applications</a:t>
            </a:r>
          </a:p>
        </p:txBody>
      </p:sp>
      <p:sp>
        <p:nvSpPr>
          <p:cNvPr id="570373" name="Text Box 5"/>
          <p:cNvSpPr txBox="1">
            <a:spLocks noChangeArrowheads="1"/>
          </p:cNvSpPr>
          <p:nvPr/>
        </p:nvSpPr>
        <p:spPr bwMode="auto">
          <a:xfrm>
            <a:off x="85726" y="5486400"/>
            <a:ext cx="44030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All applications from outside top hatch</a:t>
            </a:r>
          </a:p>
        </p:txBody>
      </p:sp>
    </p:spTree>
    <p:extLst>
      <p:ext uri="{BB962C8B-B14F-4D97-AF65-F5344CB8AC3E}">
        <p14:creationId xmlns:p14="http://schemas.microsoft.com/office/powerpoint/2010/main" val="17223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71" grpId="0" animBg="1"/>
      <p:bldP spid="570372" grpId="0"/>
      <p:bldP spid="5703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2" descr="samp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09600"/>
            <a:ext cx="5895975" cy="352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03" name="Text Box 3"/>
          <p:cNvSpPr txBox="1">
            <a:spLocks noChangeArrowheads="1"/>
          </p:cNvSpPr>
          <p:nvPr/>
        </p:nvSpPr>
        <p:spPr bwMode="auto">
          <a:xfrm>
            <a:off x="876300" y="166688"/>
            <a:ext cx="81169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Monitoring Insects by Taking Direct Grain Samples</a:t>
            </a:r>
          </a:p>
        </p:txBody>
      </p:sp>
      <p:pic>
        <p:nvPicPr>
          <p:cNvPr id="4" name="Picture 2" descr="Sampli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4004"/>
            <a:ext cx="4838700" cy="29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if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77" y="3904004"/>
            <a:ext cx="5073097" cy="29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261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0531" y="76200"/>
            <a:ext cx="7383066" cy="914400"/>
          </a:xfrm>
        </p:spPr>
        <p:txBody>
          <a:bodyPr/>
          <a:lstStyle/>
          <a:p>
            <a:r>
              <a:rPr lang="en-US" altLang="en-US" b="1"/>
              <a:t>Grain Probe Traps</a:t>
            </a:r>
          </a:p>
        </p:txBody>
      </p:sp>
      <p:pic>
        <p:nvPicPr>
          <p:cNvPr id="320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22" y="1295400"/>
            <a:ext cx="222527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0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75" y="1143000"/>
            <a:ext cx="154662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05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406" y="2057400"/>
            <a:ext cx="277356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0518" name="Picture 6" descr="C:\Images\Traps\lexan with rul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97" y="1143000"/>
            <a:ext cx="1932384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5710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152400"/>
            <a:ext cx="9372600" cy="912649"/>
          </a:xfr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  <a:latin typeface="Tahoma" charset="0"/>
              </a:rPr>
              <a:t>Very Difficult and Expensive to Sample</a:t>
            </a:r>
            <a:br>
              <a:rPr lang="en-US" sz="3600" b="1" dirty="0">
                <a:solidFill>
                  <a:schemeClr val="tx1"/>
                </a:solidFill>
                <a:latin typeface="Tahoma" charset="0"/>
              </a:rPr>
            </a:br>
            <a:r>
              <a:rPr lang="en-US" sz="3600" b="1" dirty="0">
                <a:solidFill>
                  <a:schemeClr val="tx1"/>
                </a:solidFill>
                <a:latin typeface="Tahoma" charset="0"/>
              </a:rPr>
              <a:t>Large Bins and Silos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elevato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6700" y="1217449"/>
            <a:ext cx="9753600" cy="533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446876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12779</TotalTime>
  <Words>1369</Words>
  <Application>Microsoft Office PowerPoint</Application>
  <PresentationFormat>35mm Slides</PresentationFormat>
  <Paragraphs>218</Paragraphs>
  <Slides>53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Median</vt:lpstr>
      <vt:lpstr>PowerPoint Presentation</vt:lpstr>
      <vt:lpstr>Topics Covered Today</vt:lpstr>
      <vt:lpstr>Stored Product IPM Basics: Prevent, Monitor, Decide: Fumigate, Sell or Hold Steady </vt:lpstr>
      <vt:lpstr>PowerPoint Presentation</vt:lpstr>
      <vt:lpstr>PowerPoint Presentation</vt:lpstr>
      <vt:lpstr>PowerPoint Presentation</vt:lpstr>
      <vt:lpstr>PowerPoint Presentation</vt:lpstr>
      <vt:lpstr>Grain Probe Traps</vt:lpstr>
      <vt:lpstr>Very Difficult and Expensive to Sample Large Bins and Silos</vt:lpstr>
      <vt:lpstr>Grain Cooling with Controlled Aeration</vt:lpstr>
      <vt:lpstr>PowerPoint Presentation</vt:lpstr>
      <vt:lpstr>Registered Fumigants in the USA</vt:lpstr>
      <vt:lpstr>Challenges and Opportunities for Fumigation</vt:lpstr>
      <vt:lpstr>Metallic Phosphide Salts: Most Common</vt:lpstr>
      <vt:lpstr>Variables that Affect Fumigation Success</vt:lpstr>
      <vt:lpstr>PowerPoint Presentation</vt:lpstr>
      <vt:lpstr>Dose-Mortality Results at 77oF</vt:lpstr>
      <vt:lpstr>Dose-Mortality Results at 60oF </vt:lpstr>
      <vt:lpstr>Phosphine: Cheap, Easy and Effective</vt:lpstr>
      <vt:lpstr>Better Phosphine Fumigation</vt:lpstr>
      <vt:lpstr>Why are there Failures with Phosphine?</vt:lpstr>
      <vt:lpstr>Under-Roof Vents</vt:lpstr>
      <vt:lpstr>Sealing Under-Roof Vents</vt:lpstr>
      <vt:lpstr>Seal Aeration Fan Motors</vt:lpstr>
      <vt:lpstr>Seal Aeration Fan Transitions </vt:lpstr>
      <vt:lpstr>Seal Steel Bin Roof Eaves</vt:lpstr>
      <vt:lpstr>Seal Steel Bin Roof Eaves </vt:lpstr>
      <vt:lpstr>Cylinder-based Phosphine Gas</vt:lpstr>
      <vt:lpstr>PowerPoint Presentation</vt:lpstr>
      <vt:lpstr>ProFume® = Sulfuryl Fluoride for Food (same as Vikane ® for non-food structures)</vt:lpstr>
      <vt:lpstr>SF (ProFume) Loss from Sorption on Grains</vt:lpstr>
      <vt:lpstr>PowerPoint Presentation</vt:lpstr>
      <vt:lpstr>Mortality of Ham Mites under SF: 48h, 25oC</vt:lpstr>
      <vt:lpstr>ProFume + Heat for Mite Eggs!</vt:lpstr>
      <vt:lpstr>Potential limitations to SF</vt:lpstr>
      <vt:lpstr>Alternatives to Current Fumigants</vt:lpstr>
      <vt:lpstr>Fumigants with Potential for Registration on Commodities and Structures</vt:lpstr>
      <vt:lpstr>Normal Atmosphere</vt:lpstr>
      <vt:lpstr>Controlled Atmosphere: High CO2</vt:lpstr>
      <vt:lpstr>Mortality of Ham Beetles Under CO2 </vt:lpstr>
      <vt:lpstr>Use a Vacuum Pump to get 1% Oxygen</vt:lpstr>
      <vt:lpstr>Biologically Based Controls</vt:lpstr>
      <vt:lpstr>PowerPoint Presentation</vt:lpstr>
      <vt:lpstr>PowerPoint Presentation</vt:lpstr>
      <vt:lpstr>PowerPoint Presentation</vt:lpstr>
      <vt:lpstr>Biological Insecticide: Spinosad</vt:lpstr>
      <vt:lpstr>Small Bin Trial of Spinosad at Oklahoma State University</vt:lpstr>
      <vt:lpstr>Average No. of Insect-Damaged Kernels, IDK, per 100g Sample after Two Years (32+ IDK not for humans)</vt:lpstr>
      <vt:lpstr>What is an IGR?</vt:lpstr>
      <vt:lpstr>Effects of IGRs-Insects put on surface as larvae….</vt:lpstr>
      <vt:lpstr>Effective Grain Protectants Possible Alternative of PH3 Resistant Pest  ** Represent different AI **  ** Must apply while turning grain **</vt:lpstr>
      <vt:lpstr>Summary and Conclusions</vt:lpstr>
      <vt:lpstr>Thank You Very Much</vt:lpstr>
    </vt:vector>
  </TitlesOfParts>
  <Company>Compaq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Compaq</dc:creator>
  <cp:lastModifiedBy>ColeoptCurculio</cp:lastModifiedBy>
  <cp:revision>639</cp:revision>
  <dcterms:created xsi:type="dcterms:W3CDTF">1999-12-03T22:04:42Z</dcterms:created>
  <dcterms:modified xsi:type="dcterms:W3CDTF">2023-05-02T14:59:51Z</dcterms:modified>
</cp:coreProperties>
</file>